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68" r:id="rId3"/>
    <p:sldId id="266" r:id="rId4"/>
    <p:sldId id="264" r:id="rId5"/>
    <p:sldId id="269" r:id="rId6"/>
    <p:sldId id="270" r:id="rId7"/>
    <p:sldId id="272" r:id="rId8"/>
    <p:sldId id="276" r:id="rId9"/>
    <p:sldId id="277" r:id="rId10"/>
    <p:sldId id="278" r:id="rId11"/>
    <p:sldId id="279" r:id="rId12"/>
    <p:sldId id="281" r:id="rId13"/>
    <p:sldId id="271" r:id="rId14"/>
    <p:sldId id="273" r:id="rId15"/>
    <p:sldId id="274" r:id="rId16"/>
    <p:sldId id="258" r:id="rId17"/>
    <p:sldId id="263" r:id="rId18"/>
    <p:sldId id="259" r:id="rId19"/>
    <p:sldId id="267" r:id="rId20"/>
    <p:sldId id="283" r:id="rId21"/>
    <p:sldId id="265" r:id="rId22"/>
    <p:sldId id="260" r:id="rId23"/>
    <p:sldId id="261" r:id="rId24"/>
    <p:sldId id="275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155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156FE-574D-FE4D-BDDF-121F07E23BB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6EAC0-3334-694B-8B91-4FDBE78E0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ECE77-8F3F-4744-8AB5-4981E10494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BDFF57D-6E0C-074F-8A1D-4FC1B44F57D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7971D1-C631-2E43-B30B-90640CFE1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Click to edit Master text styles</a:t>
            </a:r>
          </a:p>
          <a:p>
            <a:pPr lvl="1" eaLnBrk="1" latinLnBrk="0" hangingPunct="1"/>
            <a:r>
              <a:rPr kumimoji="0" lang="cs-CZ"/>
              <a:t>Second level</a:t>
            </a:r>
          </a:p>
          <a:p>
            <a:pPr lvl="2" eaLnBrk="1" latinLnBrk="0" hangingPunct="1"/>
            <a:r>
              <a:rPr kumimoji="0" lang="cs-CZ"/>
              <a:t>Third level</a:t>
            </a:r>
          </a:p>
          <a:p>
            <a:pPr lvl="3" eaLnBrk="1" latinLnBrk="0" hangingPunct="1"/>
            <a:r>
              <a:rPr kumimoji="0" lang="cs-CZ"/>
              <a:t>Fourth level</a:t>
            </a:r>
          </a:p>
          <a:p>
            <a:pPr lvl="4" eaLnBrk="1" latinLnBrk="0" hangingPunct="1"/>
            <a:r>
              <a:rPr kumimoji="0" lang="cs-CZ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 Pfeiffer</a:t>
            </a:r>
          </a:p>
          <a:p>
            <a:r>
              <a:rPr lang="en-US" dirty="0"/>
              <a:t>Senior Policy MHE</a:t>
            </a:r>
          </a:p>
          <a:p>
            <a:r>
              <a:rPr lang="en-US" dirty="0"/>
              <a:t>Member of CPT CE</a:t>
            </a:r>
          </a:p>
          <a:p>
            <a:r>
              <a:rPr lang="en-US" dirty="0"/>
              <a:t>Consultant EEG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Péče</a:t>
            </a:r>
            <a:r>
              <a:rPr lang="en-US" dirty="0"/>
              <a:t> 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duševně</a:t>
            </a:r>
            <a:r>
              <a:rPr lang="en-US" dirty="0"/>
              <a:t> </a:t>
            </a:r>
            <a:r>
              <a:rPr lang="en-US" dirty="0" err="1"/>
              <a:t>nemocné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dirty="0"/>
              <a:t> </a:t>
            </a:r>
            <a:r>
              <a:rPr lang="en-US" dirty="0" err="1"/>
              <a:t>Evropě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Andaluzie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Vytvoření nové věřejnoprávní organizace: Andalucía Foundation for the Social Integration of People with Mental Disorders (FAISEM),  která koordinnuje potřebné sociální služby- bydlení, práce. </a:t>
            </a:r>
          </a:p>
          <a:p>
            <a:r>
              <a:rPr lang="cs-CZ" dirty="0"/>
              <a:t>Definování mezi-resortní politiky podporující spolupráci zdravotního sektoru s dalšími potřebnými sektory (sociální, spravedlnost,  školství) a s  klienty a jejich rodinnými příslušníky.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Reforma počala v 70tých letech z iiniciativy psychiatrické nemocnice v  Armentières  ( se spádovou oblastí (900,000 obyvatel). </a:t>
            </a:r>
          </a:p>
          <a:p>
            <a:r>
              <a:rPr lang="cs-CZ" dirty="0"/>
              <a:t>Na podporu, řízení a financování  lokální reformy byla vytvořena regionální Asociace Psycho-sociální péče (AMPS),  jejíž členy byli členové místní samosprávy, profesionálové, uživatelé, rodinný příslušníci.</a:t>
            </a:r>
          </a:p>
          <a:p>
            <a:r>
              <a:rPr lang="cs-CZ" dirty="0"/>
              <a:t>Finanční a lidské kapcity psychiatrické nemocnice byly využívány na vytvoření Komunitních center a systému podpory bydlení v běžné zástavbě financované AMPS.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Reforma se odehrále ve dvou fázích:</a:t>
            </a:r>
          </a:p>
          <a:p>
            <a:r>
              <a:rPr lang="cs-CZ" dirty="0"/>
              <a:t>1975-1995 přesun z nemocniční péče do  regionalizované komunitní  péče. Za účelem tohoto procesu byl vytvořen jeden regionální rozpočet. </a:t>
            </a:r>
          </a:p>
          <a:p>
            <a:r>
              <a:rPr lang="cs-CZ" dirty="0"/>
              <a:t>1995-2006 integrace “psychiatrických” komunitních služeb s dalšími sociální, kulturními službami a programi. Větší podíl klientů, rodinných příslušníků, místních politiků na rozhodovacích procesech.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Ústavní</a:t>
            </a:r>
            <a:r>
              <a:rPr lang="en-US" dirty="0"/>
              <a:t> </a:t>
            </a:r>
            <a:r>
              <a:rPr lang="en-US" dirty="0" err="1"/>
              <a:t>kapacity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dirty="0"/>
              <a:t> </a:t>
            </a:r>
            <a:r>
              <a:rPr lang="en-US" dirty="0" err="1"/>
              <a:t>některé</a:t>
            </a:r>
            <a:r>
              <a:rPr lang="en-US" dirty="0"/>
              <a:t>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členských</a:t>
            </a:r>
            <a:r>
              <a:rPr lang="en-US" dirty="0"/>
              <a:t> </a:t>
            </a:r>
            <a:r>
              <a:rPr lang="en-US" dirty="0" err="1"/>
              <a:t>zemích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7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Inhab</a:t>
                      </a:r>
                      <a:endParaRPr lang="en-US" dirty="0"/>
                    </a:p>
                    <a:p>
                      <a:r>
                        <a:rPr lang="en-US" dirty="0"/>
                        <a:t>- 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homes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</a:t>
                      </a:r>
                      <a:r>
                        <a:rPr lang="en-US" baseline="0" dirty="0"/>
                        <a:t> term</a:t>
                      </a:r>
                    </a:p>
                    <a:p>
                      <a:r>
                        <a:rPr lang="en-US" baseline="0" dirty="0"/>
                        <a:t>psych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</a:t>
                      </a:r>
                    </a:p>
                    <a:p>
                      <a:r>
                        <a:rPr lang="en-US" dirty="0"/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Historie</a:t>
            </a:r>
            <a:r>
              <a:rPr lang="en-US" dirty="0"/>
              <a:t>  je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námi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Studená</a:t>
            </a:r>
            <a:r>
              <a:rPr lang="en-US" sz="2000" dirty="0"/>
              <a:t> </a:t>
            </a:r>
            <a:r>
              <a:rPr lang="en-US" sz="2000" dirty="0" err="1"/>
              <a:t>válka</a:t>
            </a:r>
            <a:r>
              <a:rPr lang="en-US" sz="2000" dirty="0"/>
              <a:t> (1947-1991)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Rozdělování</a:t>
            </a:r>
            <a:r>
              <a:rPr lang="en-US" sz="2000" dirty="0"/>
              <a:t> </a:t>
            </a:r>
            <a:r>
              <a:rPr lang="en-US" sz="2000" dirty="0" err="1"/>
              <a:t>strukturálních</a:t>
            </a:r>
            <a:r>
              <a:rPr lang="en-US" sz="2000" dirty="0"/>
              <a:t> fondů(2007-2013)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2174875"/>
            <a:ext cx="4041775" cy="3951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74875"/>
            <a:ext cx="4040188" cy="39512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Legacy of the past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Serbsky</a:t>
            </a:r>
            <a:r>
              <a:rPr lang="en-US" dirty="0"/>
              <a:t> 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dirty="0"/>
              <a:t> </a:t>
            </a:r>
            <a:r>
              <a:rPr lang="en-US" dirty="0" err="1"/>
              <a:t>Moskvě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cs-CZ" dirty="0"/>
              <a:t>Od  70 tých let se v SSSR zavedla praxe hospitalizování politických oponentů  ve specializovaných psychiatrických  léčebnách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2174875"/>
            <a:ext cx="4040188" cy="3951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4" y="1438835"/>
            <a:ext cx="3192137" cy="15196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uchopení</a:t>
            </a:r>
            <a:r>
              <a:rPr lang="en-US" dirty="0"/>
              <a:t> “</a:t>
            </a:r>
            <a:r>
              <a:rPr lang="en-US" dirty="0" err="1"/>
              <a:t>transformace</a:t>
            </a:r>
            <a:r>
              <a:rPr lang="en-US" dirty="0"/>
              <a:t>”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NGO experimenty</a:t>
            </a:r>
          </a:p>
          <a:p>
            <a:r>
              <a:rPr lang="cs-CZ" sz="2800" dirty="0"/>
              <a:t>Popírání problému</a:t>
            </a:r>
          </a:p>
          <a:p>
            <a:r>
              <a:rPr lang="cs-CZ" sz="2800" dirty="0"/>
              <a:t>Skandály</a:t>
            </a:r>
          </a:p>
          <a:p>
            <a:r>
              <a:rPr lang="cs-CZ" sz="2800" dirty="0"/>
              <a:t>“Humanizace”</a:t>
            </a:r>
          </a:p>
          <a:p>
            <a:r>
              <a:rPr lang="cs-CZ" sz="2800" dirty="0"/>
              <a:t>Transformace bydlení / horizontalizace instituce/</a:t>
            </a:r>
          </a:p>
          <a:p>
            <a:r>
              <a:rPr lang="cs-CZ" sz="2800" dirty="0"/>
              <a:t>Legalizované pilotní projekty- změna místa i kultury</a:t>
            </a:r>
          </a:p>
          <a:p>
            <a:r>
              <a:rPr lang="cs-CZ" sz="2800" dirty="0"/>
              <a:t>Národní rámce / koncepce, akční porgramy…/</a:t>
            </a:r>
          </a:p>
          <a:p>
            <a:r>
              <a:rPr lang="cs-CZ" sz="2800" dirty="0"/>
              <a:t>Celonárodní proces změny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Změna</a:t>
            </a:r>
            <a:r>
              <a:rPr lang="en-US" dirty="0"/>
              <a:t> </a:t>
            </a:r>
            <a:r>
              <a:rPr lang="en-US" dirty="0" err="1"/>
              <a:t>paradigmatu</a:t>
            </a:r>
            <a:r>
              <a:rPr lang="en-US" dirty="0"/>
              <a:t>- </a:t>
            </a:r>
            <a:r>
              <a:rPr lang="en-US" dirty="0" err="1"/>
              <a:t>kultury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inatitucionální</a:t>
            </a:r>
            <a:r>
              <a:rPr lang="en-US" dirty="0"/>
              <a:t>, </a:t>
            </a:r>
            <a:r>
              <a:rPr lang="en-US" dirty="0" err="1"/>
              <a:t>medicinského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        </a:t>
            </a:r>
            <a:r>
              <a:rPr lang="en-US" dirty="0" err="1"/>
              <a:t>k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soustředěného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potřeby</a:t>
            </a:r>
            <a:r>
              <a:rPr lang="en-US" dirty="0"/>
              <a:t> </a:t>
            </a:r>
            <a:r>
              <a:rPr lang="en-US" dirty="0" err="1"/>
              <a:t>klientů</a:t>
            </a:r>
            <a:r>
              <a:rPr lang="en-US" dirty="0"/>
              <a:t>- </a:t>
            </a:r>
            <a:r>
              <a:rPr lang="en-US" dirty="0" err="1"/>
              <a:t>inkluzi</a:t>
            </a:r>
            <a:r>
              <a:rPr lang="en-US" dirty="0"/>
              <a:t> a “recovery”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27" y="1936194"/>
            <a:ext cx="5792684" cy="1967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980" y="5142532"/>
            <a:ext cx="3517900" cy="11247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Úspěšná</a:t>
            </a:r>
            <a:r>
              <a:rPr lang="en-US" dirty="0"/>
              <a:t> </a:t>
            </a:r>
            <a:r>
              <a:rPr lang="en-US" dirty="0" err="1"/>
              <a:t>strategie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Zapojení</a:t>
            </a:r>
            <a:r>
              <a:rPr lang="en-US" dirty="0"/>
              <a:t> </a:t>
            </a:r>
            <a:r>
              <a:rPr lang="en-US" dirty="0" err="1"/>
              <a:t>klientů</a:t>
            </a:r>
            <a:endParaRPr lang="en-US" dirty="0"/>
          </a:p>
          <a:p>
            <a:r>
              <a:rPr lang="en-US" dirty="0" err="1"/>
              <a:t>Odstranění</a:t>
            </a:r>
            <a:r>
              <a:rPr lang="en-US" dirty="0"/>
              <a:t> </a:t>
            </a:r>
            <a:r>
              <a:rPr lang="en-US" dirty="0" err="1"/>
              <a:t>legislativních</a:t>
            </a:r>
            <a:r>
              <a:rPr lang="en-US" dirty="0"/>
              <a:t> </a:t>
            </a:r>
            <a:r>
              <a:rPr lang="en-US" dirty="0" err="1"/>
              <a:t>barier</a:t>
            </a:r>
            <a:endParaRPr lang="en-US" dirty="0"/>
          </a:p>
          <a:p>
            <a:r>
              <a:rPr lang="en-US" dirty="0" err="1"/>
              <a:t>Preventivní</a:t>
            </a:r>
            <a:r>
              <a:rPr lang="en-US" dirty="0"/>
              <a:t> </a:t>
            </a:r>
            <a:r>
              <a:rPr lang="en-US" dirty="0" err="1"/>
              <a:t>služby</a:t>
            </a:r>
            <a:endParaRPr lang="en-US" dirty="0"/>
          </a:p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komunitní</a:t>
            </a:r>
            <a:r>
              <a:rPr lang="en-US" dirty="0"/>
              <a:t> </a:t>
            </a:r>
            <a:r>
              <a:rPr lang="en-US" dirty="0" err="1"/>
              <a:t>služby</a:t>
            </a:r>
            <a:endParaRPr lang="en-US" dirty="0"/>
          </a:p>
          <a:p>
            <a:r>
              <a:rPr lang="en-US" dirty="0" err="1"/>
              <a:t>Redukce</a:t>
            </a:r>
            <a:r>
              <a:rPr lang="en-US" dirty="0"/>
              <a:t> </a:t>
            </a:r>
            <a:r>
              <a:rPr lang="en-US" dirty="0" err="1"/>
              <a:t>institucionálních</a:t>
            </a:r>
            <a:r>
              <a:rPr lang="en-US" dirty="0"/>
              <a:t> </a:t>
            </a:r>
            <a:r>
              <a:rPr lang="en-US" dirty="0" err="1"/>
              <a:t>kapacit</a:t>
            </a:r>
            <a:endParaRPr lang="en-US" dirty="0"/>
          </a:p>
          <a:p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zdrojů</a:t>
            </a:r>
            <a:endParaRPr lang="en-US" dirty="0"/>
          </a:p>
          <a:p>
            <a:r>
              <a:rPr lang="en-US" dirty="0" err="1"/>
              <a:t>Holistická</a:t>
            </a:r>
            <a:r>
              <a:rPr lang="en-US" dirty="0"/>
              <a:t> </a:t>
            </a:r>
            <a:r>
              <a:rPr lang="en-US" dirty="0" err="1"/>
              <a:t>koordinace</a:t>
            </a:r>
            <a:endParaRPr lang="en-US" dirty="0"/>
          </a:p>
          <a:p>
            <a:r>
              <a:rPr lang="en-US" dirty="0"/>
              <a:t>System </a:t>
            </a:r>
            <a:r>
              <a:rPr lang="en-US" dirty="0" err="1"/>
              <a:t>monitorování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a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služeb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charakteristiky systém služeb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Podpora a pomoci při naplňování   všech  sociálních, zdravotních, edukativních a dalších potřeb- </a:t>
            </a:r>
            <a:r>
              <a:rPr lang="cs-CZ" b="1" u="sng" dirty="0"/>
              <a:t>komplexní </a:t>
            </a:r>
            <a:r>
              <a:rPr lang="cs-CZ" b="1" dirty="0"/>
              <a:t>a </a:t>
            </a:r>
            <a:r>
              <a:rPr lang="cs-CZ" b="1" u="sng" dirty="0"/>
              <a:t>multidisciplinární,</a:t>
            </a:r>
            <a:endParaRPr lang="cs-CZ" b="1" dirty="0"/>
          </a:p>
          <a:p>
            <a:r>
              <a:rPr lang="cs-CZ" dirty="0"/>
              <a:t>Citlivou formou poskytovat podporu i klientům, kteří si potřeby podpory nejsou aktuálně vědomy</a:t>
            </a:r>
            <a:r>
              <a:rPr lang="cs-CZ" u="sng" dirty="0"/>
              <a:t>- </a:t>
            </a:r>
            <a:r>
              <a:rPr lang="cs-CZ" b="1" u="sng" dirty="0"/>
              <a:t>asertivní přístup</a:t>
            </a:r>
            <a:r>
              <a:rPr lang="cs-CZ" dirty="0"/>
              <a:t>.  </a:t>
            </a:r>
          </a:p>
          <a:p>
            <a:r>
              <a:rPr lang="cs-CZ" dirty="0"/>
              <a:t>Pomoc a podpora  musí bát poskytována s dodržováním důstojnosti klienta </a:t>
            </a:r>
            <a:r>
              <a:rPr lang="cs-CZ" u="sng" dirty="0"/>
              <a:t>– </a:t>
            </a:r>
            <a:r>
              <a:rPr lang="cs-CZ" b="1" u="sng" dirty="0"/>
              <a:t>lidská práva.   </a:t>
            </a:r>
          </a:p>
          <a:p>
            <a:r>
              <a:rPr lang="cs-CZ" dirty="0"/>
              <a:t>Potřebná péče  musí být schopná  citlivě reagovat i  na krizové situace  24 hodin po sedm dní v týdnu</a:t>
            </a:r>
            <a:r>
              <a:rPr lang="cs-CZ" b="1" dirty="0"/>
              <a:t>-</a:t>
            </a:r>
            <a:r>
              <a:rPr lang="cs-CZ" b="1" u="sng" dirty="0"/>
              <a:t>kontinuita péče</a:t>
            </a:r>
            <a:r>
              <a:rPr lang="cs-CZ" u="sng" dirty="0"/>
              <a:t>.</a:t>
            </a:r>
            <a:endParaRPr lang="cs-CZ" dirty="0"/>
          </a:p>
          <a:p>
            <a:r>
              <a:rPr lang="cs-CZ" dirty="0"/>
              <a:t> Musí být v maximální míře poskytována  v přírozeném životním  prostředí a umožňovat využívání běžných služeb a zařízení určených široké veřejnosti a podporovat rodiny duševně nemocných</a:t>
            </a:r>
            <a:r>
              <a:rPr lang="cs-CZ" u="sng" dirty="0"/>
              <a:t>- </a:t>
            </a:r>
            <a:r>
              <a:rPr lang="cs-CZ" b="1" u="sng" dirty="0"/>
              <a:t>komunitní péče.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Vývoj</a:t>
            </a:r>
            <a:r>
              <a:rPr lang="en-US" dirty="0"/>
              <a:t> </a:t>
            </a:r>
            <a:r>
              <a:rPr lang="en-US" dirty="0" err="1"/>
              <a:t>lidských</a:t>
            </a:r>
            <a:r>
              <a:rPr lang="en-US" dirty="0"/>
              <a:t> </a:t>
            </a:r>
            <a:r>
              <a:rPr lang="en-US" dirty="0" err="1"/>
              <a:t>práv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Deklarace práv člověka 26.srpen 1789- Francie</a:t>
            </a:r>
          </a:p>
          <a:p>
            <a:r>
              <a:rPr lang="cs-CZ" dirty="0"/>
              <a:t>Bill of Rights 1789-USA</a:t>
            </a:r>
          </a:p>
          <a:p>
            <a:r>
              <a:rPr lang="cs-CZ" dirty="0"/>
              <a:t>Všeobecná deklarace lidských práv 1948- OSN</a:t>
            </a:r>
          </a:p>
          <a:p>
            <a:r>
              <a:rPr lang="cs-CZ" dirty="0"/>
              <a:t>Úmluva o ochraně lidských práv a svobod 1950 RE</a:t>
            </a:r>
          </a:p>
          <a:p>
            <a:r>
              <a:rPr lang="cs-CZ" dirty="0"/>
              <a:t>Listina základních práv Evropské Unie 2000-EU</a:t>
            </a:r>
          </a:p>
          <a:p>
            <a:r>
              <a:rPr lang="cs-CZ" dirty="0"/>
              <a:t>Úmluva o právech lidí se zdravotním postižením 2006-OSN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 </a:t>
            </a:r>
            <a:r>
              <a:rPr lang="en-US" dirty="0" err="1"/>
              <a:t>alokace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Nemocniční</a:t>
            </a:r>
            <a:r>
              <a:rPr lang="en-US" dirty="0"/>
              <a:t> </a:t>
            </a:r>
            <a:r>
              <a:rPr lang="en-US" dirty="0" err="1"/>
              <a:t>péče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                        </a:t>
            </a:r>
          </a:p>
          <a:p>
            <a:r>
              <a:rPr lang="en-US" dirty="0"/>
              <a:t>                                                </a:t>
            </a:r>
            <a:r>
              <a:rPr lang="en-US" dirty="0" err="1"/>
              <a:t>Péče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dirty="0"/>
              <a:t> </a:t>
            </a:r>
            <a:r>
              <a:rPr lang="en-US" dirty="0" err="1"/>
              <a:t>běžném</a:t>
            </a:r>
            <a:r>
              <a:rPr lang="en-US" dirty="0"/>
              <a:t> </a:t>
            </a:r>
            <a:r>
              <a:rPr lang="en-US" dirty="0" err="1"/>
              <a:t>prostředí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                       </a:t>
            </a:r>
            <a:r>
              <a:rPr lang="en-US" dirty="0" err="1"/>
              <a:t>klienta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1788302" y="3407943"/>
            <a:ext cx="1801263" cy="140680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5002068" y="3407943"/>
            <a:ext cx="1954856" cy="140680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-Turn Arrow 6"/>
          <p:cNvSpPr/>
          <p:nvPr/>
        </p:nvSpPr>
        <p:spPr>
          <a:xfrm>
            <a:off x="3758029" y="2967373"/>
            <a:ext cx="2202983" cy="440570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principy</a:t>
            </a:r>
            <a:r>
              <a:rPr lang="en-US" dirty="0"/>
              <a:t> </a:t>
            </a:r>
            <a:r>
              <a:rPr lang="en-US" dirty="0" err="1"/>
              <a:t>péče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Regionální- koordinovaný systém</a:t>
            </a:r>
          </a:p>
          <a:p>
            <a:r>
              <a:rPr lang="cs-CZ" b="1" dirty="0"/>
              <a:t>Jasná místa vstupu do systému</a:t>
            </a:r>
          </a:p>
          <a:p>
            <a:r>
              <a:rPr lang="cs-CZ" b="1" dirty="0"/>
              <a:t>Gate keeping</a:t>
            </a:r>
          </a:p>
          <a:p>
            <a:r>
              <a:rPr lang="cs-CZ" b="1" dirty="0"/>
              <a:t>Definování priorotních skupin</a:t>
            </a:r>
          </a:p>
          <a:p>
            <a:r>
              <a:rPr lang="cs-CZ" b="1" dirty="0"/>
              <a:t>Filosofie “recovery” sdílená napříč všemi službami</a:t>
            </a:r>
          </a:p>
          <a:p>
            <a:r>
              <a:rPr lang="cs-CZ" b="1" dirty="0"/>
              <a:t>Financování podporující tranformaci systému a sledující skutečné potřeby klientů. </a:t>
            </a:r>
          </a:p>
          <a:p>
            <a:r>
              <a:rPr lang="cs-CZ" b="1" dirty="0"/>
              <a:t>Využívání  běžně dostupných  služeb (včetně primární zdravotní péče)</a:t>
            </a:r>
          </a:p>
          <a:p>
            <a:r>
              <a:rPr lang="cs-CZ" b="1" dirty="0"/>
              <a:t>Maximum podpory v mimo-lůžkové péče ( lůžka konzumují max 20-30% celého rozpočtui)</a:t>
            </a:r>
          </a:p>
          <a:p>
            <a:r>
              <a:rPr lang="cs-CZ" b="1" dirty="0"/>
              <a:t>Zapojování uživatelů ( rodinných příslušníků)</a:t>
            </a:r>
          </a:p>
          <a:p>
            <a:r>
              <a:rPr lang="cs-CZ" b="1" dirty="0"/>
              <a:t>Monitorování kvality služeb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Problémy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Řešení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/>
              <a:t>Fragmentovanost služeb.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Vypadávání “komplikovaných” skupin klientů.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Rigidní model péče.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Regionální zodpovědnost a propojenost služeb.</a:t>
            </a:r>
          </a:p>
          <a:p>
            <a:r>
              <a:rPr lang="cs-CZ" dirty="0"/>
              <a:t>Definování “priorit”.</a:t>
            </a:r>
          </a:p>
          <a:p>
            <a:r>
              <a:rPr lang="cs-CZ" dirty="0"/>
              <a:t>Orientace na “všechny” oblasti potřeby- multidisciplinarita.</a:t>
            </a:r>
          </a:p>
          <a:p>
            <a:r>
              <a:rPr lang="cs-CZ" dirty="0"/>
              <a:t>Co největší ”normalita”.</a:t>
            </a:r>
          </a:p>
          <a:p>
            <a:r>
              <a:rPr lang="cs-CZ" dirty="0"/>
              <a:t>Mobilita- asertivita .</a:t>
            </a:r>
          </a:p>
          <a:p>
            <a:r>
              <a:rPr lang="cs-CZ" dirty="0"/>
              <a:t>Flexibilita 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péče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Problémy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Řešení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Strach</a:t>
            </a:r>
            <a:r>
              <a:rPr lang="en-US" dirty="0"/>
              <a:t> </a:t>
            </a:r>
            <a:r>
              <a:rPr lang="en-US" dirty="0" err="1"/>
              <a:t>z</a:t>
            </a:r>
            <a:r>
              <a:rPr lang="en-US" dirty="0"/>
              <a:t> </a:t>
            </a:r>
            <a:r>
              <a:rPr lang="en-US" dirty="0" err="1"/>
              <a:t>nezaměstnanosti</a:t>
            </a:r>
            <a:r>
              <a:rPr lang="en-US" dirty="0"/>
              <a:t>.</a:t>
            </a:r>
          </a:p>
          <a:p>
            <a:r>
              <a:rPr lang="en-US" dirty="0" err="1"/>
              <a:t>Strach</a:t>
            </a:r>
            <a:r>
              <a:rPr lang="en-US" dirty="0"/>
              <a:t> </a:t>
            </a:r>
            <a:r>
              <a:rPr lang="en-US" dirty="0" err="1"/>
              <a:t>z</a:t>
            </a:r>
            <a:r>
              <a:rPr lang="en-US" dirty="0"/>
              <a:t> </a:t>
            </a:r>
            <a:r>
              <a:rPr lang="en-US" dirty="0" err="1"/>
              <a:t>adaptace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en-US" dirty="0"/>
              <a:t>.</a:t>
            </a:r>
          </a:p>
          <a:p>
            <a:r>
              <a:rPr lang="en-US" dirty="0" err="1"/>
              <a:t>Technické</a:t>
            </a:r>
            <a:r>
              <a:rPr lang="en-US" dirty="0"/>
              <a:t> </a:t>
            </a:r>
            <a:r>
              <a:rPr lang="en-US" dirty="0" err="1"/>
              <a:t>komplikace</a:t>
            </a:r>
            <a:r>
              <a:rPr lang="en-US" dirty="0"/>
              <a:t> </a:t>
            </a:r>
            <a:r>
              <a:rPr lang="en-US" dirty="0" err="1"/>
              <a:t>spojené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přesunem</a:t>
            </a:r>
            <a:r>
              <a:rPr lang="en-US" dirty="0"/>
              <a:t>.</a:t>
            </a:r>
          </a:p>
          <a:p>
            <a:r>
              <a:rPr lang="en-US" dirty="0" err="1"/>
              <a:t>Přenášení</a:t>
            </a:r>
            <a:r>
              <a:rPr lang="en-US" dirty="0"/>
              <a:t> </a:t>
            </a:r>
            <a:r>
              <a:rPr lang="en-US" dirty="0" err="1"/>
              <a:t>institucionální</a:t>
            </a:r>
            <a:r>
              <a:rPr lang="en-US" dirty="0"/>
              <a:t> </a:t>
            </a:r>
            <a:r>
              <a:rPr lang="en-US" dirty="0" err="1"/>
              <a:t>kultury</a:t>
            </a:r>
            <a:r>
              <a:rPr lang="en-US" dirty="0"/>
              <a:t>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A</a:t>
            </a:r>
            <a:r>
              <a:rPr lang="en-US" dirty="0" err="1"/>
              <a:t>ktivní</a:t>
            </a:r>
            <a:r>
              <a:rPr lang="en-US" dirty="0"/>
              <a:t> </a:t>
            </a:r>
            <a:r>
              <a:rPr lang="en-US" dirty="0" err="1"/>
              <a:t>zapojení</a:t>
            </a:r>
            <a:r>
              <a:rPr lang="en-US" dirty="0"/>
              <a:t>  do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.</a:t>
            </a:r>
          </a:p>
          <a:p>
            <a:r>
              <a:rPr lang="en-US" dirty="0" err="1"/>
              <a:t>Rekvalifikace</a:t>
            </a:r>
            <a:r>
              <a:rPr lang="en-US" dirty="0"/>
              <a:t>, </a:t>
            </a:r>
            <a:r>
              <a:rPr lang="en-US" dirty="0" err="1"/>
              <a:t>tréningy</a:t>
            </a:r>
            <a:r>
              <a:rPr lang="en-US" dirty="0"/>
              <a:t>.</a:t>
            </a:r>
          </a:p>
          <a:p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individualizivaný</a:t>
            </a:r>
            <a:r>
              <a:rPr lang="en-US" dirty="0"/>
              <a:t> </a:t>
            </a:r>
            <a:r>
              <a:rPr lang="en-US" dirty="0" err="1"/>
              <a:t>podpůrný</a:t>
            </a:r>
            <a:r>
              <a:rPr lang="en-US" dirty="0"/>
              <a:t> program- </a:t>
            </a:r>
            <a:r>
              <a:rPr lang="en-US" dirty="0" err="1"/>
              <a:t>supervize</a:t>
            </a:r>
            <a:r>
              <a:rPr lang="en-US" dirty="0"/>
              <a:t>.</a:t>
            </a:r>
          </a:p>
          <a:p>
            <a:r>
              <a:rPr lang="en-US" dirty="0" err="1"/>
              <a:t>Standardy</a:t>
            </a:r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Obavy</a:t>
            </a:r>
            <a:r>
              <a:rPr lang="en-US" dirty="0"/>
              <a:t> </a:t>
            </a:r>
            <a:r>
              <a:rPr lang="en-US" dirty="0" err="1"/>
              <a:t>zaměstnanců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 Regulation 2014-2020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 ante conditionality- strategie DI, akční plán. </a:t>
            </a:r>
          </a:p>
          <a:p>
            <a:r>
              <a:rPr lang="cs-CZ" dirty="0"/>
              <a:t>20%  z ESF investovat na sociální inkluzi</a:t>
            </a:r>
          </a:p>
          <a:p>
            <a:r>
              <a:rPr lang="cs-CZ" dirty="0"/>
              <a:t>Thematic conditionality: Priority 9.” Promoting social inclusion and combating poverty”</a:t>
            </a:r>
          </a:p>
          <a:p>
            <a:r>
              <a:rPr lang="cs-CZ" dirty="0"/>
              <a:t>Narodní strategie podpory začleňování a boje proti vchudobě musí obsahovat transfromaci inistitucionální péče v péče komunitní. </a:t>
            </a:r>
            <a:endParaRPr lang="cs-CZ" sz="36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Děkuji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pozornost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>
          <a:xfrm>
            <a:off x="201350" y="609600"/>
            <a:ext cx="3004761" cy="584089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000" dirty="0" err="1"/>
              <a:t>Břemeno</a:t>
            </a:r>
            <a:r>
              <a:rPr lang="en-US" sz="2000" dirty="0"/>
              <a:t> se </a:t>
            </a:r>
            <a:r>
              <a:rPr lang="en-US" sz="2000" dirty="0" err="1"/>
              <a:t>nese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lehčeji</a:t>
            </a:r>
            <a:r>
              <a:rPr lang="en-US" sz="2000" dirty="0"/>
              <a:t>,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víme</a:t>
            </a:r>
            <a:r>
              <a:rPr lang="en-US" sz="2000" dirty="0"/>
              <a:t> ,</a:t>
            </a:r>
          </a:p>
          <a:p>
            <a:r>
              <a:rPr lang="en-US" sz="2000" dirty="0" err="1"/>
              <a:t>Proč</a:t>
            </a:r>
            <a:endParaRPr lang="en-US" sz="2000" dirty="0"/>
          </a:p>
          <a:p>
            <a:r>
              <a:rPr lang="en-US" sz="2000" dirty="0"/>
              <a:t> ho </a:t>
            </a:r>
            <a:r>
              <a:rPr lang="en-US" sz="2000" dirty="0" err="1"/>
              <a:t>neseme</a:t>
            </a:r>
            <a:r>
              <a:rPr lang="en-US" sz="2000" dirty="0"/>
              <a:t> a</a:t>
            </a:r>
          </a:p>
          <a:p>
            <a:r>
              <a:rPr lang="en-US" sz="2000" dirty="0" err="1"/>
              <a:t>Kam</a:t>
            </a:r>
            <a:r>
              <a:rPr lang="en-US" sz="2000" dirty="0"/>
              <a:t>  </a:t>
            </a:r>
          </a:p>
          <a:p>
            <a:r>
              <a:rPr lang="en-US" sz="2000" dirty="0"/>
              <a:t>ho </a:t>
            </a:r>
            <a:r>
              <a:rPr lang="en-US" sz="2000" dirty="0" err="1"/>
              <a:t>neseme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800" dirty="0"/>
              <a:t>DI </a:t>
            </a:r>
            <a:r>
              <a:rPr lang="en-US" sz="2800" dirty="0" err="1"/>
              <a:t>není</a:t>
            </a:r>
            <a:r>
              <a:rPr lang="en-US" sz="2800" dirty="0"/>
              <a:t> </a:t>
            </a:r>
            <a:r>
              <a:rPr lang="en-US" sz="2800" dirty="0" err="1"/>
              <a:t>jen</a:t>
            </a:r>
            <a:r>
              <a:rPr lang="en-US" sz="2800" dirty="0"/>
              <a:t> </a:t>
            </a:r>
            <a:r>
              <a:rPr lang="en-US" sz="2800" dirty="0" err="1"/>
              <a:t>technologie</a:t>
            </a:r>
            <a:endParaRPr lang="en-US" sz="2800" dirty="0"/>
          </a:p>
          <a:p>
            <a:r>
              <a:rPr lang="en-US" sz="2800" dirty="0"/>
              <a:t>Je to </a:t>
            </a:r>
            <a:r>
              <a:rPr lang="en-US" sz="2800" dirty="0" err="1"/>
              <a:t>civilizační</a:t>
            </a:r>
            <a:r>
              <a:rPr lang="en-US" sz="2800" dirty="0"/>
              <a:t> </a:t>
            </a:r>
            <a:r>
              <a:rPr lang="en-US" sz="2800" dirty="0" err="1"/>
              <a:t>proces</a:t>
            </a:r>
            <a:r>
              <a:rPr lang="en-US" sz="2800" dirty="0"/>
              <a:t>.</a:t>
            </a:r>
          </a:p>
        </p:txBody>
      </p:sp>
      <p:pic>
        <p:nvPicPr>
          <p:cNvPr id="21" name="Picture Placeholder 20" descr="Trpaslí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80977" r="-8097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b="1" dirty="0"/>
              <a:t>Základní principy moderní péče o osoby s duševním onemocněním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Systém péče o osoby s duševním onemocněním  musí  v maximální míře respektovat </a:t>
            </a:r>
            <a:r>
              <a:rPr lang="cs-CZ" u="sng" dirty="0"/>
              <a:t>práva klientů</a:t>
            </a:r>
            <a:r>
              <a:rPr lang="cs-CZ" dirty="0"/>
              <a:t> -Vycházet ze zásad a principů  OSN úmluvy O právech lidí se zdravotním  postižením. </a:t>
            </a:r>
          </a:p>
          <a:p>
            <a:r>
              <a:rPr lang="cs-CZ" dirty="0"/>
              <a:t>Hlavními principy, na niž musí být péče založena je</a:t>
            </a:r>
          </a:p>
          <a:p>
            <a:pPr>
              <a:buNone/>
            </a:pPr>
            <a:r>
              <a:rPr lang="cs-CZ" dirty="0"/>
              <a:t>-maximální respekt k </a:t>
            </a:r>
            <a:r>
              <a:rPr lang="cs-CZ" u="sng" dirty="0"/>
              <a:t>potřebám</a:t>
            </a:r>
            <a:r>
              <a:rPr lang="cs-CZ" dirty="0"/>
              <a:t> a  </a:t>
            </a:r>
            <a:r>
              <a:rPr lang="cs-CZ" u="sng" dirty="0"/>
              <a:t>pohledu klientů</a:t>
            </a:r>
            <a:r>
              <a:rPr lang="cs-CZ" dirty="0"/>
              <a:t>,</a:t>
            </a:r>
          </a:p>
          <a:p>
            <a:pPr>
              <a:buNone/>
            </a:pPr>
            <a:r>
              <a:rPr lang="cs-CZ" dirty="0"/>
              <a:t>-podpora  osobního rozvoje a osobní nezávislosti,  zajitění plnohodnotné a účinného zapojení a začlenění do společnosti </a:t>
            </a:r>
            <a:r>
              <a:rPr lang="cs-CZ" u="sng" dirty="0"/>
              <a:t>( princip recovery</a:t>
            </a:r>
            <a:r>
              <a:rPr lang="cs-CZ" dirty="0"/>
              <a:t>).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>
                <a:latin typeface="Arial"/>
                <a:cs typeface="Arial"/>
              </a:rPr>
              <a:t>Úmluva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o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právech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lidí</a:t>
            </a:r>
            <a:r>
              <a:rPr lang="en-US" sz="1600" dirty="0">
                <a:latin typeface="Arial"/>
                <a:cs typeface="Arial"/>
              </a:rPr>
              <a:t> se </a:t>
            </a:r>
            <a:r>
              <a:rPr lang="en-US" sz="1600" dirty="0" err="1">
                <a:latin typeface="Arial"/>
                <a:cs typeface="Arial"/>
              </a:rPr>
              <a:t>zdravotním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postižením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27" dirty="0">
                <a:latin typeface="Arial"/>
                <a:cs typeface="Arial"/>
              </a:rPr>
              <a:t>.</a:t>
            </a:r>
            <a:r>
              <a:rPr lang="en-US" sz="3200" b="1" dirty="0"/>
              <a:t> </a:t>
            </a:r>
            <a:r>
              <a:rPr lang="en-US" sz="3200" b="1" dirty="0" err="1"/>
              <a:t>Nezávislý</a:t>
            </a:r>
            <a:r>
              <a:rPr lang="en-US" sz="3200" b="1" dirty="0"/>
              <a:t> </a:t>
            </a:r>
            <a:r>
              <a:rPr lang="en-US" sz="3200" b="1" dirty="0" err="1"/>
              <a:t>život</a:t>
            </a:r>
            <a:r>
              <a:rPr lang="en-US" sz="3200" b="1" dirty="0"/>
              <a:t> a </a:t>
            </a:r>
            <a:r>
              <a:rPr lang="en-US" sz="3200" b="1" dirty="0" err="1"/>
              <a:t>zapojení</a:t>
            </a:r>
            <a:r>
              <a:rPr lang="en-US" sz="3200" b="1" dirty="0"/>
              <a:t> do </a:t>
            </a:r>
            <a:r>
              <a:rPr lang="en-US" sz="3200" b="1" dirty="0" err="1"/>
              <a:t>komunity</a:t>
            </a:r>
            <a:endParaRPr lang="en-US" sz="3200" b="1" dirty="0"/>
          </a:p>
          <a:p>
            <a:pPr>
              <a:buFont typeface="Wingdings" charset="2"/>
              <a:buChar char="u"/>
            </a:pPr>
            <a:r>
              <a:rPr lang="en-US" sz="3200" dirty="0" err="1"/>
              <a:t>Žít</a:t>
            </a:r>
            <a:r>
              <a:rPr lang="en-US" sz="3200" dirty="0"/>
              <a:t> </a:t>
            </a:r>
            <a:r>
              <a:rPr lang="en-US" sz="3200" dirty="0" err="1"/>
              <a:t>v</a:t>
            </a:r>
            <a:r>
              <a:rPr lang="en-US" sz="3200" dirty="0"/>
              <a:t> </a:t>
            </a:r>
            <a:r>
              <a:rPr lang="en-US" sz="3200" dirty="0" err="1"/>
              <a:t>komunitě</a:t>
            </a:r>
            <a:r>
              <a:rPr lang="en-US" sz="3200" dirty="0"/>
              <a:t>-  </a:t>
            </a:r>
            <a:r>
              <a:rPr lang="en-US" sz="3200" dirty="0" err="1"/>
              <a:t>s</a:t>
            </a:r>
            <a:r>
              <a:rPr lang="en-US" sz="3200" dirty="0"/>
              <a:t> </a:t>
            </a:r>
            <a:r>
              <a:rPr lang="en-US" sz="3200" dirty="0" err="1"/>
              <a:t>potřebnou</a:t>
            </a:r>
            <a:r>
              <a:rPr lang="en-US" sz="3200" dirty="0"/>
              <a:t> </a:t>
            </a:r>
            <a:r>
              <a:rPr lang="en-US" sz="3200" dirty="0" err="1"/>
              <a:t>asistencí</a:t>
            </a:r>
            <a:endParaRPr lang="en-US" sz="3200" dirty="0"/>
          </a:p>
          <a:p>
            <a:pPr>
              <a:buFont typeface="Wingdings" charset="2"/>
              <a:buChar char="u"/>
            </a:pPr>
            <a:r>
              <a:rPr lang="en-US" sz="3200" dirty="0" err="1"/>
              <a:t>Plné</a:t>
            </a:r>
            <a:r>
              <a:rPr lang="en-US" sz="3200" dirty="0"/>
              <a:t> </a:t>
            </a:r>
            <a:r>
              <a:rPr lang="en-US" sz="3200" dirty="0" err="1"/>
              <a:t>zapojení</a:t>
            </a:r>
            <a:r>
              <a:rPr lang="en-US" sz="3200" dirty="0"/>
              <a:t> a </a:t>
            </a:r>
            <a:r>
              <a:rPr lang="en-US" sz="3200" dirty="0" err="1"/>
              <a:t>participace</a:t>
            </a:r>
            <a:r>
              <a:rPr lang="en-US" sz="3200" dirty="0"/>
              <a:t>- </a:t>
            </a:r>
            <a:r>
              <a:rPr lang="en-US" sz="3200" dirty="0" err="1"/>
              <a:t>dostupnost</a:t>
            </a:r>
            <a:r>
              <a:rPr lang="en-US" sz="3200" dirty="0"/>
              <a:t> </a:t>
            </a:r>
            <a:r>
              <a:rPr lang="en-US" sz="3200" dirty="0" err="1"/>
              <a:t>všech</a:t>
            </a:r>
            <a:r>
              <a:rPr lang="en-US" sz="3200" dirty="0"/>
              <a:t> </a:t>
            </a:r>
            <a:r>
              <a:rPr lang="en-US" sz="3200" dirty="0" err="1"/>
              <a:t>sliužeb</a:t>
            </a:r>
            <a:r>
              <a:rPr lang="en-US" sz="3200" dirty="0"/>
              <a:t> </a:t>
            </a:r>
            <a:r>
              <a:rPr lang="en-US" sz="3200" dirty="0" err="1"/>
              <a:t>existujících</a:t>
            </a:r>
            <a:r>
              <a:rPr lang="en-US" sz="3200" dirty="0"/>
              <a:t> pro </a:t>
            </a:r>
            <a:r>
              <a:rPr lang="en-US" sz="3200" dirty="0" err="1"/>
              <a:t>běžnou</a:t>
            </a:r>
            <a:r>
              <a:rPr lang="en-US" sz="3200" dirty="0"/>
              <a:t> </a:t>
            </a:r>
            <a:r>
              <a:rPr lang="en-US" sz="3200" dirty="0" err="1"/>
              <a:t>komunitu</a:t>
            </a:r>
            <a:endParaRPr lang="en-US" sz="3200" dirty="0"/>
          </a:p>
          <a:p>
            <a:pPr>
              <a:buFont typeface="Wingdings" charset="2"/>
              <a:buChar char="u"/>
            </a:pPr>
            <a:r>
              <a:rPr lang="en-US" sz="3200" dirty="0"/>
              <a:t> </a:t>
            </a:r>
            <a:r>
              <a:rPr lang="en-US" sz="3200" dirty="0" err="1"/>
              <a:t>volba</a:t>
            </a:r>
            <a:r>
              <a:rPr lang="en-US" sz="3200" dirty="0"/>
              <a:t> </a:t>
            </a:r>
            <a:r>
              <a:rPr lang="en-US" sz="3200" dirty="0" err="1"/>
              <a:t>stejná</a:t>
            </a:r>
            <a:r>
              <a:rPr lang="en-US" sz="3200" dirty="0"/>
              <a:t> </a:t>
            </a:r>
            <a:r>
              <a:rPr lang="en-US" sz="3200" dirty="0" err="1"/>
              <a:t>jako</a:t>
            </a:r>
            <a:r>
              <a:rPr lang="en-US" sz="3200" dirty="0"/>
              <a:t> </a:t>
            </a:r>
            <a:r>
              <a:rPr lang="en-US" sz="3200" dirty="0" err="1"/>
              <a:t>mají</a:t>
            </a:r>
            <a:r>
              <a:rPr lang="en-US" sz="3200" dirty="0"/>
              <a:t> </a:t>
            </a:r>
            <a:r>
              <a:rPr lang="en-US" sz="3200" dirty="0" err="1"/>
              <a:t>ostatní</a:t>
            </a:r>
            <a:r>
              <a:rPr lang="en-US" sz="3200" dirty="0"/>
              <a:t>:</a:t>
            </a:r>
          </a:p>
          <a:p>
            <a:pPr>
              <a:buFont typeface="Wingdings" charset="2"/>
              <a:buChar char="Ø"/>
            </a:pPr>
            <a:r>
              <a:rPr lang="en-US" sz="3200" dirty="0" err="1"/>
              <a:t>s</a:t>
            </a:r>
            <a:r>
              <a:rPr lang="en-US" sz="3200" dirty="0"/>
              <a:t> </a:t>
            </a:r>
            <a:r>
              <a:rPr lang="en-US" sz="3200" dirty="0" err="1"/>
              <a:t>kým</a:t>
            </a:r>
            <a:r>
              <a:rPr lang="en-US" sz="3200" dirty="0"/>
              <a:t> </a:t>
            </a:r>
            <a:r>
              <a:rPr lang="en-US" sz="3200" dirty="0" err="1"/>
              <a:t>žít</a:t>
            </a:r>
            <a:endParaRPr lang="en-US" sz="3200" dirty="0"/>
          </a:p>
          <a:p>
            <a:pPr>
              <a:buFont typeface="Wingdings" charset="2"/>
              <a:buChar char="Ø"/>
            </a:pPr>
            <a:r>
              <a:rPr lang="en-US" sz="3200" dirty="0" err="1"/>
              <a:t>kde</a:t>
            </a:r>
            <a:r>
              <a:rPr lang="en-US" sz="3200" dirty="0"/>
              <a:t> </a:t>
            </a:r>
            <a:r>
              <a:rPr lang="en-US" sz="3200" dirty="0" err="1"/>
              <a:t>žít</a:t>
            </a:r>
            <a:r>
              <a:rPr lang="en-US" sz="3200" dirty="0"/>
              <a:t> </a:t>
            </a:r>
          </a:p>
          <a:p>
            <a:pPr>
              <a:buNone/>
            </a:pPr>
            <a:r>
              <a:rPr lang="en-US" sz="3027" dirty="0">
                <a:latin typeface="Arial"/>
                <a:cs typeface="Arial"/>
              </a:rPr>
              <a:t> </a:t>
            </a:r>
          </a:p>
          <a:p>
            <a:pPr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2362200" cy="4114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„V moderní psychiatrii existuje zřetelný trend, který dává přednost vyhnutí se izolaci pacientů, a CPT s radostí oznamuje, že v mnoha zemích se tento zákrok postupně přestává používat. Po dobu, po níž bude izolace používána, by měla být podrobena detailní politice výslovně určující zvláště typy případů, v nichž může být použita, cíle, které jsou jí sledovány, její trvání a potřeba pravidelných revizí, existence vhodného lidského kontaktu, potřeba zvláštní pozornosti pracovníků. Izolace by neměla být nikdy používána jako trest“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Země</a:t>
            </a:r>
            <a:r>
              <a:rPr lang="en-US" sz="2800" dirty="0"/>
              <a:t> </a:t>
            </a:r>
            <a:r>
              <a:rPr lang="en-US" sz="2800" dirty="0" err="1"/>
              <a:t>kde</a:t>
            </a:r>
            <a:r>
              <a:rPr lang="en-US" sz="2800" dirty="0"/>
              <a:t> je </a:t>
            </a:r>
            <a:r>
              <a:rPr lang="en-US" sz="2800" dirty="0" err="1"/>
              <a:t>nedominuje</a:t>
            </a:r>
            <a:r>
              <a:rPr lang="en-US" sz="2800" dirty="0"/>
              <a:t> </a:t>
            </a:r>
            <a:r>
              <a:rPr lang="en-US" sz="2800" dirty="0" err="1"/>
              <a:t>nemocniční</a:t>
            </a:r>
            <a:r>
              <a:rPr lang="en-US" sz="2800" dirty="0"/>
              <a:t> </a:t>
            </a:r>
            <a:r>
              <a:rPr lang="en-US" sz="2800" dirty="0" err="1"/>
              <a:t>péče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" y="1270143"/>
            <a:ext cx="8534400" cy="57433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83234" y="2431860"/>
            <a:ext cx="1394543" cy="15649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787924" y="3996821"/>
            <a:ext cx="836376" cy="7274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74104" y="5746625"/>
            <a:ext cx="913820" cy="8674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383235" y="6099048"/>
            <a:ext cx="100675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27711" y="6614040"/>
            <a:ext cx="619539" cy="3994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Jen relativně malý počet zemí prošlo plnou deinstitucionalizací a mají systém založený dominantě na poskytování služeb v komunitě..</a:t>
            </a:r>
          </a:p>
          <a:p>
            <a:r>
              <a:rPr lang="cs-CZ" dirty="0"/>
              <a:t>Řada “západních zemí” zavřela velké instituce, ale jako náhradu vytvořili  mini- instituce. </a:t>
            </a:r>
          </a:p>
          <a:p>
            <a:r>
              <a:rPr lang="cs-CZ" dirty="0"/>
              <a:t>Velká psychiatrická  zařízení ( nad 300 lůžek) existují v podstatě jen v nových členských zemích a dalších zemích “Východní Evropy”. </a:t>
            </a:r>
          </a:p>
          <a:p>
            <a:r>
              <a:rPr lang="cs-CZ" dirty="0"/>
              <a:t>Některé země nemají institucionální kapacity v zdravotním systému, ale v sociálních službách ( Maďarsko).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 </a:t>
            </a:r>
            <a:r>
              <a:rPr lang="en-US" dirty="0" err="1"/>
              <a:t>procesy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Anglie- Wels-Hospital Plan  z 1962 -plán transformace ½ kapacit psychiatrických nemocnic do roku 1975.</a:t>
            </a:r>
          </a:p>
          <a:p>
            <a:r>
              <a:rPr lang="cs-CZ" dirty="0"/>
              <a:t>Itále- v 70 tých letech  „Zákon 180‟  z roku 1978. </a:t>
            </a:r>
          </a:p>
          <a:p>
            <a:r>
              <a:rPr lang="cs-CZ" dirty="0"/>
              <a:t>Andalůzie-reforma v 80tých letech.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Andaluzie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Tranfsormace všech psychiatrických nemocnic cestou individduálních transfromačních plánů každé z nemocnic. Využití budov pro jiné cíle.</a:t>
            </a:r>
          </a:p>
          <a:p>
            <a:r>
              <a:rPr lang="cs-CZ" dirty="0"/>
              <a:t>Rozvoj komunitních- regionálních služeb  (integrovaných s všeobecným zdravotním systémem ) složených z:</a:t>
            </a:r>
          </a:p>
          <a:p>
            <a:pPr>
              <a:buNone/>
            </a:pPr>
            <a:r>
              <a:rPr lang="cs-CZ" dirty="0"/>
              <a:t>-Komunitních týmů spolupracujících s primární zdravotní péčí.</a:t>
            </a:r>
          </a:p>
          <a:p>
            <a:pPr>
              <a:buNone/>
            </a:pPr>
            <a:r>
              <a:rPr lang="cs-CZ" dirty="0"/>
              <a:t>-Psychiatrické oddělení ve všeobecných nemocnicích.</a:t>
            </a:r>
          </a:p>
          <a:p>
            <a:pPr>
              <a:buNone/>
            </a:pPr>
            <a:r>
              <a:rPr lang="cs-CZ" dirty="0"/>
              <a:t>-Ambulantní mimonemocniční služby pro děti</a:t>
            </a:r>
          </a:p>
          <a:p>
            <a:pPr>
              <a:buNone/>
            </a:pPr>
            <a:r>
              <a:rPr lang="cs-CZ" dirty="0"/>
              <a:t>-Denní centra</a:t>
            </a:r>
          </a:p>
          <a:p>
            <a:pPr>
              <a:buNone/>
            </a:pPr>
            <a:r>
              <a:rPr lang="cs-CZ" dirty="0"/>
              <a:t>-Rehabilitační služby</a:t>
            </a:r>
          </a:p>
          <a:p>
            <a:pPr>
              <a:buNone/>
            </a:pPr>
            <a:r>
              <a:rPr lang="cs-CZ" dirty="0"/>
              <a:t>-Terapeutické komunity ( střednědobé pobyty pro osoby vyžadující strukturované terapeutické prostředí)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190</TotalTime>
  <Words>1192</Words>
  <Application>Microsoft Office PowerPoint</Application>
  <PresentationFormat>Předvádění na obrazovce (4:3)</PresentationFormat>
  <Paragraphs>205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Georgia</vt:lpstr>
      <vt:lpstr>Wingdings</vt:lpstr>
      <vt:lpstr>Wingdings 2</vt:lpstr>
      <vt:lpstr>Civic</vt:lpstr>
      <vt:lpstr>Péče o duševně nemocné v Evropě</vt:lpstr>
      <vt:lpstr>Vývoj lidských práv</vt:lpstr>
      <vt:lpstr>   Základní principy moderní péče o osoby s duševním onemocněním</vt:lpstr>
      <vt:lpstr>Úmluva o právech lidí se zdravotním postižením</vt:lpstr>
      <vt:lpstr>CPT</vt:lpstr>
      <vt:lpstr>Země kde je nedominuje nemocniční péče</vt:lpstr>
      <vt:lpstr>Prezentace aplikace PowerPoint</vt:lpstr>
      <vt:lpstr>DI procesy</vt:lpstr>
      <vt:lpstr>Andaluzie</vt:lpstr>
      <vt:lpstr>Andaluzie</vt:lpstr>
      <vt:lpstr>Lille</vt:lpstr>
      <vt:lpstr>Lile</vt:lpstr>
      <vt:lpstr>Ústavní kapacity v některé nových členských zemích</vt:lpstr>
      <vt:lpstr>Historie  je tu stále s námi</vt:lpstr>
      <vt:lpstr>Legacy of the past</vt:lpstr>
      <vt:lpstr>Fáze uchopení “transformace”</vt:lpstr>
      <vt:lpstr>Změna paradigmatu- kultury</vt:lpstr>
      <vt:lpstr>Úspěšná strategie</vt:lpstr>
      <vt:lpstr>Základní charakteristiky systém služeb </vt:lpstr>
      <vt:lpstr>Re- alokace zdrojů </vt:lpstr>
      <vt:lpstr>Základní principy péče</vt:lpstr>
      <vt:lpstr>Rizika systému péče</vt:lpstr>
      <vt:lpstr>Obavy zaměstnanců </vt:lpstr>
      <vt:lpstr>SF Regulation 2014-2020</vt:lpstr>
      <vt:lpstr>Děkuji za pozornost</vt:lpstr>
    </vt:vector>
  </TitlesOfParts>
  <Company>Lumos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Péče o duševně nemocné v Evropě</dc:title>
  <dc:creator>Jan Pfeiffer</dc:creator>
  <cp:lastModifiedBy>Markéta Matoušková</cp:lastModifiedBy>
  <cp:revision>3</cp:revision>
  <dcterms:created xsi:type="dcterms:W3CDTF">2013-12-03T10:28:31Z</dcterms:created>
  <dcterms:modified xsi:type="dcterms:W3CDTF">2020-10-01T10:56:47Z</dcterms:modified>
</cp:coreProperties>
</file>