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9" r:id="rId10"/>
    <p:sldId id="265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55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B8B0-6DF4-4183-B7B0-2C1671518821}" type="datetimeFigureOut">
              <a:rPr lang="cs-CZ" smtClean="0"/>
              <a:pPr/>
              <a:t>01.10.2020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95F8-16CD-4A93-99BB-9AB6775B8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B8B0-6DF4-4183-B7B0-2C1671518821}" type="datetimeFigureOut">
              <a:rPr lang="cs-CZ" smtClean="0"/>
              <a:pPr/>
              <a:t>01.10.2020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95F8-16CD-4A93-99BB-9AB6775B8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B8B0-6DF4-4183-B7B0-2C1671518821}" type="datetimeFigureOut">
              <a:rPr lang="cs-CZ" smtClean="0"/>
              <a:pPr/>
              <a:t>01.10.2020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95F8-16CD-4A93-99BB-9AB6775B8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B8B0-6DF4-4183-B7B0-2C1671518821}" type="datetimeFigureOut">
              <a:rPr lang="cs-CZ" smtClean="0"/>
              <a:pPr/>
              <a:t>01.10.2020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95F8-16CD-4A93-99BB-9AB6775B8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B8B0-6DF4-4183-B7B0-2C1671518821}" type="datetimeFigureOut">
              <a:rPr lang="cs-CZ" smtClean="0"/>
              <a:pPr/>
              <a:t>01.10.2020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95F8-16CD-4A93-99BB-9AB6775B8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B8B0-6DF4-4183-B7B0-2C1671518821}" type="datetimeFigureOut">
              <a:rPr lang="cs-CZ" smtClean="0"/>
              <a:pPr/>
              <a:t>01.10.2020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95F8-16CD-4A93-99BB-9AB6775B8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B8B0-6DF4-4183-B7B0-2C1671518821}" type="datetimeFigureOut">
              <a:rPr lang="cs-CZ" smtClean="0"/>
              <a:pPr/>
              <a:t>01.10.2020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95F8-16CD-4A93-99BB-9AB6775B8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B8B0-6DF4-4183-B7B0-2C1671518821}" type="datetimeFigureOut">
              <a:rPr lang="cs-CZ" smtClean="0"/>
              <a:pPr/>
              <a:t>01.10.2020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95F8-16CD-4A93-99BB-9AB6775B8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B8B0-6DF4-4183-B7B0-2C1671518821}" type="datetimeFigureOut">
              <a:rPr lang="cs-CZ" smtClean="0"/>
              <a:pPr/>
              <a:t>01.10.2020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95F8-16CD-4A93-99BB-9AB6775B8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B8B0-6DF4-4183-B7B0-2C1671518821}" type="datetimeFigureOut">
              <a:rPr lang="cs-CZ" smtClean="0"/>
              <a:pPr/>
              <a:t>01.10.2020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95F8-16CD-4A93-99BB-9AB6775B8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B8B0-6DF4-4183-B7B0-2C1671518821}" type="datetimeFigureOut">
              <a:rPr lang="cs-CZ" smtClean="0"/>
              <a:pPr/>
              <a:t>01.10.2020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95F8-16CD-4A93-99BB-9AB6775B8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"/>
            <a:lum/>
          </a:blip>
          <a:srcRect/>
          <a:stretch>
            <a:fillRect t="-2000" r="-1000" b="-10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6B8B0-6DF4-4183-B7B0-2C1671518821}" type="datetimeFigureOut">
              <a:rPr lang="cs-CZ" smtClean="0"/>
              <a:pPr/>
              <a:t>01.10.2020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D95F8-16CD-4A93-99BB-9AB6775B8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284984"/>
            <a:ext cx="7772400" cy="1470025"/>
          </a:xfrm>
        </p:spPr>
        <p:txBody>
          <a:bodyPr>
            <a:noAutofit/>
          </a:bodyPr>
          <a:lstStyle/>
          <a:p>
            <a:r>
              <a:rPr lang="cs-CZ" sz="5400" b="1" dirty="0"/>
              <a:t>Co jsme v kraji</a:t>
            </a:r>
            <a:br>
              <a:rPr lang="cs-CZ" sz="5400" b="1" dirty="0"/>
            </a:br>
            <a:r>
              <a:rPr lang="cs-CZ" sz="5400" b="1" dirty="0"/>
              <a:t>už pro reformu udělali?</a:t>
            </a:r>
          </a:p>
        </p:txBody>
      </p:sp>
      <p:pic>
        <p:nvPicPr>
          <p:cNvPr id="4" name="Obrázek 3" descr="logaaaVetsinaNeniVidet"/>
          <p:cNvPicPr/>
          <p:nvPr/>
        </p:nvPicPr>
        <p:blipFill>
          <a:blip r:embed="rId2" cstate="print">
            <a:lum contrast="12000"/>
            <a:grayscl/>
          </a:blip>
          <a:srcRect/>
          <a:stretch>
            <a:fillRect/>
          </a:stretch>
        </p:blipFill>
        <p:spPr bwMode="auto">
          <a:xfrm>
            <a:off x="6444208" y="6309320"/>
            <a:ext cx="23431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dnadpis 2"/>
          <p:cNvSpPr>
            <a:spLocks noGrp="1"/>
          </p:cNvSpPr>
          <p:nvPr>
            <p:ph type="subTitle" idx="1"/>
          </p:nvPr>
        </p:nvSpPr>
        <p:spPr>
          <a:xfrm>
            <a:off x="1403648" y="5395664"/>
            <a:ext cx="6400800" cy="697632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/>
              <a:t>Petr Moravec</a:t>
            </a:r>
          </a:p>
          <a:p>
            <a:r>
              <a:rPr lang="cs-CZ" i="1" dirty="0"/>
              <a:t>Ledovec, o.s.</a:t>
            </a:r>
          </a:p>
        </p:txBody>
      </p:sp>
      <p:pic>
        <p:nvPicPr>
          <p:cNvPr id="1027" name="Picture 3" descr="C:\Users\M\Documents\Ledovec\2012\Propagace\logo_ledov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052736"/>
            <a:ext cx="1095375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056784" cy="1470025"/>
          </a:xfrm>
        </p:spPr>
        <p:txBody>
          <a:bodyPr>
            <a:noAutofit/>
          </a:bodyPr>
          <a:lstStyle/>
          <a:p>
            <a:r>
              <a:rPr lang="cs-CZ" sz="4000" b="1" dirty="0"/>
              <a:t>Co se děje teď?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4176464"/>
          </a:xfrm>
        </p:spPr>
        <p:txBody>
          <a:bodyPr>
            <a:normAutofit fontScale="850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cs-CZ" dirty="0"/>
              <a:t> skončí EU období 2007-2013 a tím individuální projekty</a:t>
            </a:r>
          </a:p>
          <a:p>
            <a:pPr algn="l">
              <a:buFont typeface="Arial" pitchFamily="34" charset="0"/>
              <a:buChar char="•"/>
            </a:pPr>
            <a:r>
              <a:rPr lang="cs-CZ" dirty="0"/>
              <a:t> tlak pojišťoven na propouštění dlouhodobě hospitalizovaných pacientů z PN</a:t>
            </a:r>
          </a:p>
          <a:p>
            <a:pPr algn="l">
              <a:buFont typeface="Arial" pitchFamily="34" charset="0"/>
              <a:buChar char="•"/>
            </a:pPr>
            <a:r>
              <a:rPr lang="cs-CZ" dirty="0"/>
              <a:t> rozbíhá se reforma psychiatrie, ale postoj MPSV k ní je rezervovaný (žádné vícenáklady!)</a:t>
            </a:r>
          </a:p>
          <a:p>
            <a:pPr algn="l">
              <a:buFont typeface="Arial" pitchFamily="34" charset="0"/>
              <a:buChar char="•"/>
            </a:pPr>
            <a:r>
              <a:rPr lang="cs-CZ" dirty="0"/>
              <a:t> Epoché končí svoji činnost a Linku důvěry převezme a pokusí se udržet Ledovec</a:t>
            </a:r>
          </a:p>
          <a:p>
            <a:pPr algn="l"/>
            <a:endParaRPr lang="cs-CZ" cap="all" dirty="0"/>
          </a:p>
        </p:txBody>
      </p:sp>
      <p:pic>
        <p:nvPicPr>
          <p:cNvPr id="4" name="Obrázek 3" descr="logaaaVetsinaNeniVidet"/>
          <p:cNvPicPr/>
          <p:nvPr/>
        </p:nvPicPr>
        <p:blipFill>
          <a:blip r:embed="rId2" cstate="print">
            <a:lum contrast="12000"/>
            <a:grayscl/>
          </a:blip>
          <a:srcRect/>
          <a:stretch>
            <a:fillRect/>
          </a:stretch>
        </p:blipFill>
        <p:spPr bwMode="auto">
          <a:xfrm>
            <a:off x="6477322" y="6387802"/>
            <a:ext cx="23431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M\Documents\Ledovec\2012\Propagace\logo_ledov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60648"/>
            <a:ext cx="1095375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2564904"/>
            <a:ext cx="7056784" cy="1470025"/>
          </a:xfrm>
        </p:spPr>
        <p:txBody>
          <a:bodyPr>
            <a:noAutofit/>
          </a:bodyPr>
          <a:lstStyle/>
          <a:p>
            <a:r>
              <a:rPr lang="cs-CZ" sz="4000" b="1" dirty="0"/>
              <a:t>Děkuji za pozornost!</a:t>
            </a:r>
          </a:p>
        </p:txBody>
      </p:sp>
      <p:pic>
        <p:nvPicPr>
          <p:cNvPr id="4" name="Obrázek 3" descr="logaaaVetsinaNeniVidet"/>
          <p:cNvPicPr/>
          <p:nvPr/>
        </p:nvPicPr>
        <p:blipFill>
          <a:blip r:embed="rId2" cstate="print">
            <a:lum contrast="12000"/>
            <a:grayscl/>
          </a:blip>
          <a:srcRect/>
          <a:stretch>
            <a:fillRect/>
          </a:stretch>
        </p:blipFill>
        <p:spPr bwMode="auto">
          <a:xfrm>
            <a:off x="6477322" y="6387802"/>
            <a:ext cx="23431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M\Documents\Ledovec\2012\Propagace\logo_ledov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60648"/>
            <a:ext cx="1095375" cy="1905000"/>
          </a:xfrm>
          <a:prstGeom prst="rect">
            <a:avLst/>
          </a:prstGeom>
          <a:noFill/>
        </p:spPr>
      </p:pic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i="1" dirty="0"/>
              <a:t>Petr Moravec</a:t>
            </a:r>
          </a:p>
          <a:p>
            <a:r>
              <a:rPr lang="cs-CZ" i="1" dirty="0"/>
              <a:t>info@ledovec.</a:t>
            </a:r>
            <a:r>
              <a:rPr lang="cs-CZ" i="1" dirty="0" err="1"/>
              <a:t>cz</a:t>
            </a:r>
            <a:endParaRPr lang="cs-CZ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056784" cy="1470025"/>
          </a:xfrm>
        </p:spPr>
        <p:txBody>
          <a:bodyPr/>
          <a:lstStyle/>
          <a:p>
            <a:r>
              <a:rPr lang="cs-CZ" b="1" dirty="0"/>
              <a:t>Co už tu máme?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4032448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cs-CZ" dirty="0"/>
              <a:t> lůžková zařízení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/>
              <a:t> PN Dobřany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/>
              <a:t> PK FN Plzeň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/>
              <a:t> PO Nemocnice Klatovy</a:t>
            </a:r>
          </a:p>
          <a:p>
            <a:pPr algn="l">
              <a:buFont typeface="Arial" pitchFamily="34" charset="0"/>
              <a:buChar char="•"/>
            </a:pPr>
            <a:r>
              <a:rPr lang="cs-CZ" dirty="0"/>
              <a:t> ambulance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/>
              <a:t> psychiatrie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/>
              <a:t> psychologie (psychoterapie)</a:t>
            </a:r>
          </a:p>
          <a:p>
            <a:pPr algn="l">
              <a:buFont typeface="Arial" pitchFamily="34" charset="0"/>
              <a:buChar char="•"/>
            </a:pPr>
            <a:r>
              <a:rPr lang="cs-CZ" dirty="0"/>
              <a:t> sociální služby</a:t>
            </a:r>
          </a:p>
          <a:p>
            <a:pPr lvl="1" algn="l"/>
            <a:endParaRPr lang="cs-CZ" dirty="0"/>
          </a:p>
        </p:txBody>
      </p:sp>
      <p:pic>
        <p:nvPicPr>
          <p:cNvPr id="4" name="Obrázek 3" descr="logaaaVetsinaNeniVidet"/>
          <p:cNvPicPr/>
          <p:nvPr/>
        </p:nvPicPr>
        <p:blipFill>
          <a:blip r:embed="rId2" cstate="print">
            <a:lum contrast="12000"/>
            <a:grayscl/>
          </a:blip>
          <a:srcRect/>
          <a:stretch>
            <a:fillRect/>
          </a:stretch>
        </p:blipFill>
        <p:spPr bwMode="auto">
          <a:xfrm>
            <a:off x="6477322" y="6387802"/>
            <a:ext cx="23431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M\Documents\Ledovec\2012\Propagace\logo_ledov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60648"/>
            <a:ext cx="1095375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056784" cy="1470025"/>
          </a:xfrm>
        </p:spPr>
        <p:txBody>
          <a:bodyPr/>
          <a:lstStyle/>
          <a:p>
            <a:r>
              <a:rPr lang="cs-CZ" b="1" dirty="0"/>
              <a:t>Co už tu máme?</a:t>
            </a:r>
            <a:br>
              <a:rPr lang="cs-CZ" b="1" dirty="0"/>
            </a:br>
            <a:r>
              <a:rPr lang="cs-CZ" b="1" dirty="0"/>
              <a:t>Sociální služby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4320480"/>
          </a:xfrm>
        </p:spPr>
        <p:txBody>
          <a:bodyPr>
            <a:normAutofit fontScale="77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cs-CZ" dirty="0"/>
              <a:t> Epoché - linka důvěry a psychologické pomoci </a:t>
            </a:r>
          </a:p>
          <a:p>
            <a:pPr algn="l">
              <a:buFont typeface="Arial" pitchFamily="34" charset="0"/>
              <a:buChar char="•"/>
            </a:pPr>
            <a:r>
              <a:rPr lang="cs-CZ" dirty="0"/>
              <a:t> Diakonie ČCE, SOS Archa - pomoc v krizi</a:t>
            </a:r>
          </a:p>
          <a:p>
            <a:pPr algn="l">
              <a:buFont typeface="Arial" pitchFamily="34" charset="0"/>
              <a:buChar char="•"/>
            </a:pPr>
            <a:r>
              <a:rPr lang="cs-CZ" dirty="0"/>
              <a:t> DCHP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/>
              <a:t> terénní krizová služba, </a:t>
            </a:r>
            <a:r>
              <a:rPr lang="cs-CZ" dirty="0" err="1"/>
              <a:t>Meclov</a:t>
            </a:r>
            <a:r>
              <a:rPr lang="cs-CZ" dirty="0"/>
              <a:t> - komunitní bydlení a dílny</a:t>
            </a:r>
          </a:p>
          <a:p>
            <a:pPr algn="l">
              <a:buFont typeface="Arial" pitchFamily="34" charset="0"/>
              <a:buChar char="•"/>
            </a:pPr>
            <a:r>
              <a:rPr lang="cs-CZ" dirty="0"/>
              <a:t> ČAPZ – terapeutická komunita Mýto</a:t>
            </a:r>
          </a:p>
          <a:p>
            <a:pPr algn="l">
              <a:buFont typeface="Arial" pitchFamily="34" charset="0"/>
              <a:buChar char="•"/>
            </a:pPr>
            <a:r>
              <a:rPr lang="cs-CZ" dirty="0"/>
              <a:t> VIDA centrum – poradenství</a:t>
            </a:r>
          </a:p>
          <a:p>
            <a:pPr algn="l">
              <a:buFont typeface="Arial" pitchFamily="34" charset="0"/>
              <a:buChar char="•"/>
            </a:pPr>
            <a:r>
              <a:rPr lang="cs-CZ" dirty="0"/>
              <a:t> Krystal – svépomocná skupina</a:t>
            </a:r>
          </a:p>
          <a:p>
            <a:pPr algn="l">
              <a:buFont typeface="Arial" pitchFamily="34" charset="0"/>
              <a:buChar char="•"/>
            </a:pPr>
            <a:r>
              <a:rPr lang="cs-CZ" dirty="0"/>
              <a:t> Ledovec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/>
              <a:t> chráněné byty, case management, terapeutické dílny, volnočasové aktivity, …</a:t>
            </a:r>
          </a:p>
          <a:p>
            <a:pPr algn="l">
              <a:buFont typeface="Arial" pitchFamily="34" charset="0"/>
              <a:buChar char="•"/>
            </a:pPr>
            <a:r>
              <a:rPr lang="cs-CZ" dirty="0"/>
              <a:t> DOZP, DOZR …</a:t>
            </a:r>
          </a:p>
        </p:txBody>
      </p:sp>
      <p:pic>
        <p:nvPicPr>
          <p:cNvPr id="4" name="Obrázek 3" descr="logaaaVetsinaNeniVidet"/>
          <p:cNvPicPr/>
          <p:nvPr/>
        </p:nvPicPr>
        <p:blipFill>
          <a:blip r:embed="rId2" cstate="print">
            <a:lum contrast="12000"/>
            <a:grayscl/>
          </a:blip>
          <a:srcRect/>
          <a:stretch>
            <a:fillRect/>
          </a:stretch>
        </p:blipFill>
        <p:spPr bwMode="auto">
          <a:xfrm>
            <a:off x="6477322" y="6387802"/>
            <a:ext cx="23431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M\Documents\Ledovec\2012\Propagace\logo_ledov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60648"/>
            <a:ext cx="1095375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056784" cy="1470025"/>
          </a:xfrm>
        </p:spPr>
        <p:txBody>
          <a:bodyPr/>
          <a:lstStyle/>
          <a:p>
            <a:r>
              <a:rPr lang="cs-CZ" b="1" dirty="0"/>
              <a:t>Co jsme už podnikli?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4176464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cs-CZ" dirty="0"/>
              <a:t> setkání pracovní skupiny k tématu Koncepce služeb pro lidi s duševním onemocněním v Plzeňském kraji, Ledovec 2.6.2009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/>
              <a:t> zástupci KÚ PK, </a:t>
            </a:r>
            <a:r>
              <a:rPr lang="cs-CZ" dirty="0" err="1"/>
              <a:t>PK</a:t>
            </a:r>
            <a:r>
              <a:rPr lang="cs-CZ" dirty="0"/>
              <a:t> FN, ČAPZ, Epoché, VIDA, na dálku PLD a PO </a:t>
            </a:r>
            <a:r>
              <a:rPr lang="cs-CZ" dirty="0" err="1"/>
              <a:t>Nem</a:t>
            </a:r>
            <a:r>
              <a:rPr lang="cs-CZ" dirty="0"/>
              <a:t>. Klatovy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/>
              <a:t> ochota ke spolupráci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/>
              <a:t> záměr koncepčnějšího materiálu pro PK</a:t>
            </a:r>
          </a:p>
        </p:txBody>
      </p:sp>
      <p:pic>
        <p:nvPicPr>
          <p:cNvPr id="4" name="Obrázek 3" descr="logaaaVetsinaNeniVidet"/>
          <p:cNvPicPr/>
          <p:nvPr/>
        </p:nvPicPr>
        <p:blipFill>
          <a:blip r:embed="rId2" cstate="print">
            <a:lum contrast="12000"/>
            <a:grayscl/>
          </a:blip>
          <a:srcRect/>
          <a:stretch>
            <a:fillRect/>
          </a:stretch>
        </p:blipFill>
        <p:spPr bwMode="auto">
          <a:xfrm>
            <a:off x="6477322" y="6387802"/>
            <a:ext cx="23431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M\Documents\Ledovec\2012\Propagace\logo_ledov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60648"/>
            <a:ext cx="1095375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056784" cy="1470025"/>
          </a:xfrm>
        </p:spPr>
        <p:txBody>
          <a:bodyPr/>
          <a:lstStyle/>
          <a:p>
            <a:r>
              <a:rPr lang="cs-CZ" b="1" dirty="0"/>
              <a:t>Co jsme už podnikli?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417646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s-CZ" b="1" dirty="0"/>
              <a:t>ZÁMĚR Koncepce rozvoje služeb pro lidi s duševním onemocněním v Plzeňském kraji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/>
              <a:t> popis stávajícího stavu (zdravotních i sociálních) služeb pro uvedenou cílovou skupinu v PK a popis širšího rámce v oboru (strategické dokumenty, zkušenosti z jiných krajů, trendy v Evropě)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/>
              <a:t> popis </a:t>
            </a:r>
            <a:r>
              <a:rPr lang="cs-CZ" b="1" dirty="0"/>
              <a:t>optimálního stavu</a:t>
            </a:r>
            <a:r>
              <a:rPr lang="cs-CZ" dirty="0"/>
              <a:t> služeb v kraji (ideální cíle)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b="1" dirty="0"/>
              <a:t>indikace urgentních potřeb</a:t>
            </a:r>
            <a:r>
              <a:rPr lang="cs-CZ" dirty="0"/>
              <a:t> („co nejvíc hoří“)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/>
              <a:t> formulace cílů pro příští roky (2 až 5 let)</a:t>
            </a:r>
          </a:p>
        </p:txBody>
      </p:sp>
      <p:pic>
        <p:nvPicPr>
          <p:cNvPr id="4" name="Obrázek 3" descr="logaaaVetsinaNeniVidet"/>
          <p:cNvPicPr/>
          <p:nvPr/>
        </p:nvPicPr>
        <p:blipFill>
          <a:blip r:embed="rId2" cstate="print">
            <a:lum contrast="12000"/>
            <a:grayscl/>
          </a:blip>
          <a:srcRect/>
          <a:stretch>
            <a:fillRect/>
          </a:stretch>
        </p:blipFill>
        <p:spPr bwMode="auto">
          <a:xfrm>
            <a:off x="6477322" y="6387802"/>
            <a:ext cx="23431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M\Documents\Ledovec\2012\Propagace\logo_ledov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60648"/>
            <a:ext cx="1095375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056784" cy="1470025"/>
          </a:xfrm>
        </p:spPr>
        <p:txBody>
          <a:bodyPr>
            <a:noAutofit/>
          </a:bodyPr>
          <a:lstStyle/>
          <a:p>
            <a:r>
              <a:rPr lang="cs-CZ" sz="2800" b="1" dirty="0"/>
              <a:t>VÝSTUP Analytický a programový materiál k tématu podpory osob s duševním onemocněním v Plzeňském kraji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4176464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Pracovní skupina navrhla rozšíření podpory osob s duševním onemocněním v kraji ve čtyřech oblastech: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cs-CZ" dirty="0"/>
              <a:t> krizové centrum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cs-CZ" dirty="0"/>
              <a:t> služby zaměstnanosti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cs-CZ" dirty="0"/>
              <a:t> individuální podpora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cs-CZ" dirty="0"/>
              <a:t> chráněné bydlení</a:t>
            </a:r>
          </a:p>
        </p:txBody>
      </p:sp>
      <p:pic>
        <p:nvPicPr>
          <p:cNvPr id="4" name="Obrázek 3" descr="logaaaVetsinaNeniVidet"/>
          <p:cNvPicPr/>
          <p:nvPr/>
        </p:nvPicPr>
        <p:blipFill>
          <a:blip r:embed="rId2" cstate="print">
            <a:lum contrast="12000"/>
            <a:grayscl/>
          </a:blip>
          <a:srcRect/>
          <a:stretch>
            <a:fillRect/>
          </a:stretch>
        </p:blipFill>
        <p:spPr bwMode="auto">
          <a:xfrm>
            <a:off x="6477322" y="6387802"/>
            <a:ext cx="23431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M\Documents\Ledovec\2012\Propagace\logo_ledov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60648"/>
            <a:ext cx="1095375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056784" cy="1470025"/>
          </a:xfrm>
        </p:spPr>
        <p:txBody>
          <a:bodyPr>
            <a:noAutofit/>
          </a:bodyPr>
          <a:lstStyle/>
          <a:p>
            <a:r>
              <a:rPr lang="cs-CZ" sz="4000" b="1" dirty="0"/>
              <a:t>Co z toho se povedlo?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417646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s-CZ" dirty="0"/>
              <a:t>Ad 1 krizové centrum</a:t>
            </a:r>
          </a:p>
          <a:p>
            <a:endParaRPr lang="cs-CZ" dirty="0"/>
          </a:p>
          <a:p>
            <a:r>
              <a:rPr lang="cs-CZ" dirty="0"/>
              <a:t>ASI NIC</a:t>
            </a:r>
          </a:p>
          <a:p>
            <a:endParaRPr lang="cs-CZ" dirty="0"/>
          </a:p>
          <a:p>
            <a:pPr algn="l"/>
            <a:r>
              <a:rPr lang="cs-CZ" dirty="0"/>
              <a:t>Ad 2 služby zaměstnanosti</a:t>
            </a:r>
          </a:p>
          <a:p>
            <a:endParaRPr lang="cs-CZ" dirty="0"/>
          </a:p>
          <a:p>
            <a:r>
              <a:rPr lang="cs-CZ" dirty="0"/>
              <a:t>DÍKY OP LZZ VÝZVĚ 30 VZNIKLY NOVÉ SOCIÁLNÍ FIRMY, KTERÉ OSOBY S DUŠEVNÍM ONEMOCNĚNÍM ZAMĚSTNÁVAJÍ</a:t>
            </a:r>
          </a:p>
          <a:p>
            <a:r>
              <a:rPr lang="cs-CZ" dirty="0"/>
              <a:t>(nejméně 60 pracovních míst)</a:t>
            </a:r>
          </a:p>
        </p:txBody>
      </p:sp>
      <p:pic>
        <p:nvPicPr>
          <p:cNvPr id="4" name="Obrázek 3" descr="logaaaVetsinaNeniVidet"/>
          <p:cNvPicPr/>
          <p:nvPr/>
        </p:nvPicPr>
        <p:blipFill>
          <a:blip r:embed="rId2" cstate="print">
            <a:lum contrast="12000"/>
            <a:grayscl/>
          </a:blip>
          <a:srcRect/>
          <a:stretch>
            <a:fillRect/>
          </a:stretch>
        </p:blipFill>
        <p:spPr bwMode="auto">
          <a:xfrm>
            <a:off x="6477322" y="6387802"/>
            <a:ext cx="23431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M\Documents\Ledovec\2012\Propagace\logo_ledov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60648"/>
            <a:ext cx="1095375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056784" cy="1470025"/>
          </a:xfrm>
        </p:spPr>
        <p:txBody>
          <a:bodyPr>
            <a:noAutofit/>
          </a:bodyPr>
          <a:lstStyle/>
          <a:p>
            <a:r>
              <a:rPr lang="cs-CZ" sz="4000" b="1" dirty="0"/>
              <a:t>Co z toho se povedlo?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417646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dirty="0"/>
              <a:t>Ad 3 individuální podpora</a:t>
            </a:r>
          </a:p>
          <a:p>
            <a:endParaRPr lang="cs-CZ" cap="all" dirty="0"/>
          </a:p>
          <a:p>
            <a:r>
              <a:rPr lang="cs-CZ" cap="all" dirty="0"/>
              <a:t>Díky individuálnímu projektu PK Ledovec poskytuje terénní formu Sociální rehabilitace nejen v ÚMO Plzeň 1, ale i na území ORP kolem Plzně</a:t>
            </a:r>
          </a:p>
          <a:p>
            <a:r>
              <a:rPr lang="cs-CZ" cap="all" dirty="0"/>
              <a:t>(</a:t>
            </a:r>
            <a:r>
              <a:rPr lang="cs-CZ" dirty="0"/>
              <a:t>do konce roku 2014)</a:t>
            </a:r>
            <a:endParaRPr lang="cs-CZ" cap="all" dirty="0"/>
          </a:p>
          <a:p>
            <a:endParaRPr lang="cs-CZ" dirty="0"/>
          </a:p>
          <a:p>
            <a:pPr algn="l"/>
            <a:r>
              <a:rPr lang="cs-CZ" dirty="0"/>
              <a:t>Ad 4 chráněné bydlení</a:t>
            </a:r>
          </a:p>
          <a:p>
            <a:endParaRPr lang="cs-CZ" cap="all" dirty="0"/>
          </a:p>
          <a:p>
            <a:r>
              <a:rPr lang="cs-CZ" cap="all" dirty="0"/>
              <a:t>Asi nic</a:t>
            </a:r>
          </a:p>
        </p:txBody>
      </p:sp>
      <p:pic>
        <p:nvPicPr>
          <p:cNvPr id="4" name="Obrázek 3" descr="logaaaVetsinaNeniVidet"/>
          <p:cNvPicPr/>
          <p:nvPr/>
        </p:nvPicPr>
        <p:blipFill>
          <a:blip r:embed="rId2" cstate="print">
            <a:lum contrast="12000"/>
            <a:grayscl/>
          </a:blip>
          <a:srcRect/>
          <a:stretch>
            <a:fillRect/>
          </a:stretch>
        </p:blipFill>
        <p:spPr bwMode="auto">
          <a:xfrm>
            <a:off x="6477322" y="6387802"/>
            <a:ext cx="23431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ogaaaVetsinaNeniVidet"/>
          <p:cNvPicPr/>
          <p:nvPr/>
        </p:nvPicPr>
        <p:blipFill>
          <a:blip r:embed="rId2" cstate="print">
            <a:lum contrast="12000"/>
            <a:grayscl/>
          </a:blip>
          <a:srcRect/>
          <a:stretch>
            <a:fillRect/>
          </a:stretch>
        </p:blipFill>
        <p:spPr bwMode="auto">
          <a:xfrm>
            <a:off x="6477322" y="6387802"/>
            <a:ext cx="23431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815" y="379654"/>
            <a:ext cx="8565663" cy="5857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1638</TotalTime>
  <Words>456</Words>
  <Application>Microsoft Office PowerPoint</Application>
  <PresentationFormat>Předvádění na obrazovce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Co jsme v kraji už pro reformu udělali?</vt:lpstr>
      <vt:lpstr>Co už tu máme?</vt:lpstr>
      <vt:lpstr>Co už tu máme? Sociální služby</vt:lpstr>
      <vt:lpstr>Co jsme už podnikli?</vt:lpstr>
      <vt:lpstr>Co jsme už podnikli?</vt:lpstr>
      <vt:lpstr>VÝSTUP Analytický a programový materiál k tématu podpory osob s duševním onemocněním v Plzeňském kraji</vt:lpstr>
      <vt:lpstr>Co z toho se povedlo?</vt:lpstr>
      <vt:lpstr>Co z toho se povedlo?</vt:lpstr>
      <vt:lpstr>Prezentace aplikace PowerPoint</vt:lpstr>
      <vt:lpstr>Co se děje teď?</vt:lpstr>
      <vt:lpstr>Děkuji za pozornost!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jsme v kraji už pro reformu udělali?</dc:title>
  <dc:creator>M</dc:creator>
  <cp:lastModifiedBy>Markéta Matoušková</cp:lastModifiedBy>
  <cp:revision>61</cp:revision>
  <dcterms:created xsi:type="dcterms:W3CDTF">2013-10-25T08:39:26Z</dcterms:created>
  <dcterms:modified xsi:type="dcterms:W3CDTF">2020-10-01T10:57:53Z</dcterms:modified>
</cp:coreProperties>
</file>