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60" r:id="rId6"/>
    <p:sldId id="261" r:id="rId7"/>
    <p:sldId id="259" r:id="rId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155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200" b="0" i="0" u="none" strike="noStrike" cap="none" baseline="0">
                <a:latin typeface="Calibri"/>
                <a:ea typeface="Calibri"/>
                <a:cs typeface="Calibri"/>
                <a:sym typeface="Calibri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latin typeface="Calibri"/>
                <a:ea typeface="Calibri"/>
                <a:cs typeface="Calibri"/>
                <a:sym typeface="Calibri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657684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8" name="Shape 58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245246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2427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0856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95" name="Shape 95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604580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5263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85" name="Shape 85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311438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vislý nadpis a tex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28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24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dpis a svislý 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ázek s titulkem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buClr>
                <a:srgbClr val="898989"/>
              </a:buClr>
              <a:buFont typeface="Calibri"/>
              <a:buNone/>
              <a:defRPr sz="3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buFont typeface="Arial"/>
              <a:buNone/>
              <a:defRPr sz="2800" b="0" i="0" u="none" strike="noStrike" cap="none" baseline="0"/>
            </a:lvl2pPr>
            <a:lvl3pPr marL="914400" marR="0" indent="0" algn="l" rtl="0">
              <a:buFont typeface="Arial"/>
              <a:buNone/>
              <a:defRPr sz="2400" b="0" i="0" u="none" strike="noStrike" cap="none" baseline="0"/>
            </a:lvl3pPr>
            <a:lvl4pPr marL="1371600" marR="0" indent="0" algn="l" rtl="0">
              <a:buFont typeface="Arial"/>
              <a:buNone/>
              <a:defRPr sz="2000" b="0" i="0" u="none" strike="noStrike" cap="none" baseline="0"/>
            </a:lvl4pPr>
            <a:lvl5pPr marL="1828800" marR="0" indent="0" algn="l" rtl="0">
              <a:buFont typeface="Arial"/>
              <a:buNone/>
              <a:defRPr sz="2000" b="0" i="0" u="none" strike="noStrike" cap="none" baseline="0"/>
            </a:lvl5pPr>
            <a:lvl6pPr marL="2286000" marR="0" indent="0" algn="l" rtl="0">
              <a:buFont typeface="Arial"/>
              <a:buNone/>
              <a:defRPr sz="2000" b="0" i="0" u="none" strike="noStrike" cap="none" baseline="0"/>
            </a:lvl6pPr>
            <a:lvl7pPr marL="2743200" marR="0" indent="0" algn="l" rtl="0">
              <a:buFont typeface="Arial"/>
              <a:buNone/>
              <a:defRPr sz="2000" b="0" i="0" u="none" strike="noStrike" cap="none" baseline="0"/>
            </a:lvl7pPr>
            <a:lvl8pPr marL="3200400" marR="0" indent="0" algn="l" rtl="0">
              <a:buFont typeface="Arial"/>
              <a:buNone/>
              <a:defRPr sz="2000" b="0" i="0" u="none" strike="noStrike" cap="none" baseline="0"/>
            </a:lvl8pPr>
            <a:lvl9pPr marL="3657600" marR="0" indent="0" algn="l" rtl="0">
              <a:buFont typeface="Arial"/>
              <a:buNone/>
              <a:defRPr sz="2000" b="0" i="0" u="none" strike="noStrike" cap="none" baseline="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 sz="1400"/>
            </a:lvl1pPr>
            <a:lvl2pPr marL="457200" indent="0" rtl="0">
              <a:buFont typeface="Calibri"/>
              <a:buNone/>
              <a:defRPr sz="1200"/>
            </a:lvl2pPr>
            <a:lvl3pPr marL="914400" indent="0" rtl="0">
              <a:buFont typeface="Calibri"/>
              <a:buNone/>
              <a:defRPr sz="1000"/>
            </a:lvl3pPr>
            <a:lvl4pPr marL="1371600" indent="0" rtl="0">
              <a:buFont typeface="Calibri"/>
              <a:buNone/>
              <a:defRPr sz="900"/>
            </a:lvl4pPr>
            <a:lvl5pPr marL="1828800" indent="0" rtl="0">
              <a:buFont typeface="Calibri"/>
              <a:buNone/>
              <a:defRPr sz="900"/>
            </a:lvl5pPr>
            <a:lvl6pPr marL="2286000" indent="0" rtl="0">
              <a:buFont typeface="Calibri"/>
              <a:buNone/>
              <a:defRPr sz="900"/>
            </a:lvl6pPr>
            <a:lvl7pPr marL="2743200" indent="0" rtl="0">
              <a:buFont typeface="Calibri"/>
              <a:buNone/>
              <a:defRPr sz="900"/>
            </a:lvl7pPr>
            <a:lvl8pPr marL="3200400" indent="0" rtl="0">
              <a:buFont typeface="Calibri"/>
              <a:buNone/>
              <a:defRPr sz="900"/>
            </a:lvl8pPr>
            <a:lvl9pPr marL="3657600" indent="0" rtl="0">
              <a:buFont typeface="Calibri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 sz="1400"/>
            </a:lvl1pPr>
            <a:lvl2pPr marL="457200" indent="0" rtl="0">
              <a:buFont typeface="Calibri"/>
              <a:buNone/>
              <a:defRPr sz="1200"/>
            </a:lvl2pPr>
            <a:lvl3pPr marL="914400" indent="0" rtl="0">
              <a:buFont typeface="Calibri"/>
              <a:buNone/>
              <a:defRPr sz="1000"/>
            </a:lvl3pPr>
            <a:lvl4pPr marL="1371600" indent="0" rtl="0">
              <a:buFont typeface="Calibri"/>
              <a:buNone/>
              <a:defRPr sz="900"/>
            </a:lvl4pPr>
            <a:lvl5pPr marL="1828800" indent="0" rtl="0">
              <a:buFont typeface="Calibri"/>
              <a:buNone/>
              <a:defRPr sz="900"/>
            </a:lvl5pPr>
            <a:lvl6pPr marL="2286000" indent="0" rtl="0">
              <a:buFont typeface="Calibri"/>
              <a:buNone/>
              <a:defRPr sz="900"/>
            </a:lvl6pPr>
            <a:lvl7pPr marL="2743200" indent="0" rtl="0">
              <a:buFont typeface="Calibri"/>
              <a:buNone/>
              <a:defRPr sz="900"/>
            </a:lvl7pPr>
            <a:lvl8pPr marL="3200400" indent="0" rtl="0">
              <a:buFont typeface="Calibri"/>
              <a:buNone/>
              <a:defRPr sz="900"/>
            </a:lvl8pPr>
            <a:lvl9pPr marL="3657600" indent="0" rtl="0">
              <a:buFont typeface="Calibri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marL="457200" indent="0" rtl="0"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marL="914400" indent="0" rtl="0"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marL="13716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marL="18288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2860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g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g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33266" y="2033516"/>
            <a:ext cx="5124734" cy="1740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HESLO NA WIFI</a:t>
            </a:r>
            <a:endParaRPr lang="cs-CZ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KULTURAEVROPA</a:t>
            </a:r>
            <a:endParaRPr lang="cs-CZ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647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/>
        </p:nvSpPr>
        <p:spPr>
          <a:xfrm>
            <a:off x="4067175" y="620712"/>
            <a:ext cx="4751387" cy="10080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28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RE: FORMA, </a:t>
            </a:r>
            <a:r>
              <a:rPr lang="en-US" sz="2800" b="1" i="0" u="none" strike="noStrike" cap="none" baseline="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28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které</a:t>
            </a:r>
            <a:r>
              <a:rPr lang="en-US" sz="28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záleží</a:t>
            </a:r>
            <a:endParaRPr lang="cs-CZ" sz="2800" b="1" i="0" u="none" strike="noStrike" cap="none" baseline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aneb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zaměstnávání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osob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chronickým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duševním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onemocněním</a:t>
            </a:r>
            <a:endParaRPr lang="en-US" sz="12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Shape 52"/>
          <p:cNvSpPr txBox="1"/>
          <p:nvPr/>
        </p:nvSpPr>
        <p:spPr>
          <a:xfrm>
            <a:off x="684212" y="1484312"/>
            <a:ext cx="8056561" cy="43926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75000"/>
              </a:lnSpc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marL="0" marR="0" lvl="0" indent="0" algn="l" rtl="0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24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PARALELNÍ ŽIVOTY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název projektu, který nastolil odbornou diskuzi o reformě psychiatrie a destigmatizaci lidí </a:t>
            </a:r>
            <a:br>
              <a:rPr lang="en-US" sz="16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chronickým duševním onemocněním.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Organizace a lidé zapojen</a:t>
            </a:r>
            <a:r>
              <a:rPr lang="en-US" sz="1600" b="1" i="0" u="none" strike="noStrike" cap="none" baseline="0"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16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projektu usilují o zlepšení postavení těchto lidí ve společnosti </a:t>
            </a:r>
            <a:br>
              <a:rPr lang="en-US" sz="16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snaží se prosadit systémové změny v oblasti odborné péče.</a:t>
            </a:r>
          </a:p>
          <a:p>
            <a:endParaRPr lang="en-US" sz="1600" b="1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600" b="1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„Cílem je nejen zlepšení kvality psychiatrické péče, ale především zlepšení kvality života osob trpících duševním onemocněním, jejich příbuzných a osob jim blízkých. Je důležité pomáhat těmto lidem s postupným návratem do jejich přirozeného prostředí, do prostředí ve kterém jsou zvyklí žít“ </a:t>
            </a:r>
            <a:r>
              <a:rPr lang="en-US" sz="16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(Pavel Novák, Fokus Praha) </a:t>
            </a:r>
          </a:p>
          <a:p>
            <a:pPr marL="0" marR="0" lvl="0" indent="0" algn="l" rtl="0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lnSpc>
                <a:spcPct val="7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5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lnSpc>
                <a:spcPct val="75000"/>
              </a:lnSpc>
              <a:spcBef>
                <a:spcPts val="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lang="en-US" sz="500" b="1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Shape 53"/>
          <p:cNvSpPr/>
          <p:nvPr/>
        </p:nvSpPr>
        <p:spPr>
          <a:xfrm>
            <a:off x="611187" y="549275"/>
            <a:ext cx="1657350" cy="7302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54" name="Shape 54"/>
          <p:cNvSpPr/>
          <p:nvPr/>
        </p:nvSpPr>
        <p:spPr>
          <a:xfrm>
            <a:off x="2771775" y="6021387"/>
            <a:ext cx="5865812" cy="44291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/>
        </p:nvSpPr>
        <p:spPr>
          <a:xfrm>
            <a:off x="4067175" y="620712"/>
            <a:ext cx="4751387" cy="10080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28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RE: FORMA, </a:t>
            </a:r>
            <a:r>
              <a:rPr lang="en-US" sz="2800" b="1" i="0" u="none" strike="noStrike" cap="none" baseline="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28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které</a:t>
            </a:r>
            <a:r>
              <a:rPr lang="en-US" sz="28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záleží</a:t>
            </a:r>
            <a:endParaRPr lang="cs-CZ" sz="2800" b="1" i="0" u="none" strike="noStrike" cap="none" baseline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aneb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zaměstnávání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osob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chronickým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duševním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onemocněním</a:t>
            </a:r>
            <a:endParaRPr lang="en-US" sz="12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Shape 61"/>
          <p:cNvSpPr/>
          <p:nvPr/>
        </p:nvSpPr>
        <p:spPr>
          <a:xfrm>
            <a:off x="2771775" y="6021387"/>
            <a:ext cx="5865812" cy="44291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2" name="Shape 62"/>
          <p:cNvSpPr/>
          <p:nvPr/>
        </p:nvSpPr>
        <p:spPr>
          <a:xfrm>
            <a:off x="611187" y="625475"/>
            <a:ext cx="1657349" cy="73024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3" name="Shape 63"/>
          <p:cNvSpPr txBox="1"/>
          <p:nvPr/>
        </p:nvSpPr>
        <p:spPr>
          <a:xfrm>
            <a:off x="755650" y="1557337"/>
            <a:ext cx="7500936" cy="3832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Paralelní životy jsou projektem partnerských organizací: 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 Movement- držitel grantu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Fokus ČR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Spiralis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Activa (Švédsko), 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Centre for Mental Health (Velká Británie) 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International Mental Health Collaborating Network (Itálie). </a:t>
            </a:r>
          </a:p>
          <a:p>
            <a:endParaRPr lang="en-US" sz="1800" b="1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8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Doba realizace projektu: Od 1.12.2012 do 30.11.2014.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4067175" y="620712"/>
            <a:ext cx="4751387" cy="10080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28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RE: FORMA, </a:t>
            </a:r>
            <a:r>
              <a:rPr lang="en-US" sz="2800" b="1" i="0" u="none" strike="noStrike" cap="none" baseline="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28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které</a:t>
            </a:r>
            <a:r>
              <a:rPr lang="en-US" sz="28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záleží</a:t>
            </a:r>
            <a:endParaRPr lang="cs-CZ" sz="2800" b="1" i="0" u="none" strike="noStrike" cap="none" baseline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aneb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zaměstnávání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osob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chronickým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duševním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onemocněním</a:t>
            </a:r>
            <a:endParaRPr lang="en-US" sz="12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Shape 69"/>
          <p:cNvSpPr txBox="1"/>
          <p:nvPr/>
        </p:nvSpPr>
        <p:spPr>
          <a:xfrm>
            <a:off x="761975" y="1706175"/>
            <a:ext cx="8056499" cy="362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0" marR="0" lvl="0" indent="0" algn="l" rtl="0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
</a:t>
            </a: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pořádá vzdělávací a osvětové projekty s důrazem na vytváření plnohodnotného životního prostoru pro lidi se zdravotním,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sociálním či jiným handicapem. </a:t>
            </a:r>
          </a:p>
          <a:p>
            <a:endParaRPr lang="en-US" sz="1800" b="1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projektu se podílí na medializaci tématu a osvětové destigmatizační kampani.</a:t>
            </a:r>
          </a:p>
          <a:p>
            <a:pPr marL="0" marR="0" lvl="0" indent="0" algn="l" rtl="0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Připravuje stejnojmenný dokumentární film, ve kterém představí situaci v ČR, </a:t>
            </a:r>
            <a:b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ale také zkušenosti s péčí o psychiatrické klienty ze zahraničí. O uvedení dokumentu projevila zájem ČT. </a:t>
            </a:r>
          </a:p>
          <a:p>
            <a:pPr marL="0" marR="0" lvl="0" indent="0" algn="l" rtl="0">
              <a:lnSpc>
                <a:spcPct val="7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0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70" name="Shape 70"/>
          <p:cNvSpPr/>
          <p:nvPr/>
        </p:nvSpPr>
        <p:spPr>
          <a:xfrm>
            <a:off x="2771775" y="6021387"/>
            <a:ext cx="5865812" cy="44291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71" name="Shape 71"/>
          <p:cNvSpPr/>
          <p:nvPr/>
        </p:nvSpPr>
        <p:spPr>
          <a:xfrm>
            <a:off x="611187" y="701675"/>
            <a:ext cx="1657349" cy="73024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72" name="Shape 72"/>
          <p:cNvSpPr/>
          <p:nvPr/>
        </p:nvSpPr>
        <p:spPr>
          <a:xfrm>
            <a:off x="687750" y="1903800"/>
            <a:ext cx="1890299" cy="1349974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/>
        </p:nvSpPr>
        <p:spPr>
          <a:xfrm>
            <a:off x="4067175" y="620712"/>
            <a:ext cx="4751387" cy="10080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28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RE: FORMA, </a:t>
            </a:r>
            <a:r>
              <a:rPr lang="en-US" sz="2800" b="1" i="0" u="none" strike="noStrike" cap="none" baseline="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28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které</a:t>
            </a:r>
            <a:r>
              <a:rPr lang="en-US" sz="28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záleží</a:t>
            </a:r>
            <a:endParaRPr lang="cs-CZ" sz="2800" b="1" i="0" u="none" strike="noStrike" cap="none" baseline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aneb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zaměstnávání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osob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chronickým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duševním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onemocněním</a:t>
            </a:r>
            <a:endParaRPr lang="en-US" sz="12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Shape 88"/>
          <p:cNvSpPr txBox="1"/>
          <p:nvPr/>
        </p:nvSpPr>
        <p:spPr>
          <a:xfrm>
            <a:off x="684200" y="1789102"/>
            <a:ext cx="8056499" cy="3394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0" marR="0" lvl="0" indent="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tvůrcem a partnerem společensky prospěšných aktivit. </a:t>
            </a:r>
          </a:p>
          <a:p>
            <a:pPr marL="1828800" marR="0" lvl="0" indent="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 tímto účelem propojuje neziskové organizace, komerčn</a:t>
            </a: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í </a:t>
            </a:r>
          </a:p>
          <a:p>
            <a:pPr marL="1371600" marR="0" lvl="0" indent="4572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</a:t>
            </a: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olečnosti, veřejnou správu a jednotlivce</a:t>
            </a: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endParaRPr lang="en-US"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projektu koordinuje odbornou tematickou platformu – setkávání specialistů </a:t>
            </a:r>
            <a:b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problematiku integrace osob s chronickým duševním onemocněním</a:t>
            </a:r>
            <a:r>
              <a:rPr lang="en-US" sz="20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endParaRPr lang="en-US" sz="2000" b="1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16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r>
              <a:rPr lang="en-US" sz="800" b="1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89" name="Shape 89"/>
          <p:cNvSpPr/>
          <p:nvPr/>
        </p:nvSpPr>
        <p:spPr>
          <a:xfrm>
            <a:off x="2771775" y="6021387"/>
            <a:ext cx="5865812" cy="44291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0" name="Shape 90"/>
          <p:cNvSpPr/>
          <p:nvPr/>
        </p:nvSpPr>
        <p:spPr>
          <a:xfrm>
            <a:off x="611187" y="625475"/>
            <a:ext cx="1657349" cy="73024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91" name="Shape 91"/>
          <p:cNvSpPr/>
          <p:nvPr/>
        </p:nvSpPr>
        <p:spPr>
          <a:xfrm>
            <a:off x="497600" y="1968675"/>
            <a:ext cx="2076899" cy="121152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4067175" y="620712"/>
            <a:ext cx="4751387" cy="10080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28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RE: FORMA, </a:t>
            </a:r>
            <a:r>
              <a:rPr lang="en-US" sz="2800" b="1" i="0" u="none" strike="noStrike" cap="none" baseline="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28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které</a:t>
            </a:r>
            <a:r>
              <a:rPr lang="en-US" sz="28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záleží</a:t>
            </a:r>
            <a:endParaRPr lang="cs-CZ" sz="2800" b="1" i="0" u="none" strike="noStrike" cap="none" baseline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aneb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zaměstnávání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osob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chronickým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duševním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onemocněním</a:t>
            </a:r>
            <a:endParaRPr lang="en-US" sz="12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Shape 98"/>
          <p:cNvSpPr txBox="1"/>
          <p:nvPr/>
        </p:nvSpPr>
        <p:spPr>
          <a:xfrm>
            <a:off x="684212" y="1484312"/>
            <a:ext cx="8056561" cy="43926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
</a:t>
            </a:r>
            <a:r>
              <a:rPr lang="en-US" sz="20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Odborná tematická platforma </a:t>
            </a:r>
            <a:r>
              <a:rPr lang="en-US" sz="20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</a:p>
          <a:p>
            <a:endParaRPr lang="en-US" sz="2000" b="1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setkávání specialistů na problematiku péče o osoby s chronickým duševním onemocněním. </a:t>
            </a: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 současné době čítá cca 230 osob a zahrnuje různé zájmové skupiny:  </a:t>
            </a: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neziskové organizace - poskytovatele sociálních služeb, </a:t>
            </a: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zdravotnické a vzdělávací instituce zaměřené na danou oblast, </a:t>
            </a: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nezávislé odborníky a jednotlivce z praxe či z akademické sféry, </a:t>
            </a: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zástupce zaměstnavatelů,</a:t>
            </a: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zástupce úřadů práce, </a:t>
            </a: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zástupce územních samosprávných celků, </a:t>
            </a:r>
          </a:p>
          <a:p>
            <a:pPr marL="457200" marR="0" lvl="1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6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zahraniční partnery.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lang="en-US" sz="1600" b="1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611187" y="549275"/>
            <a:ext cx="1657350" cy="7302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00" name="Shape 100"/>
          <p:cNvSpPr/>
          <p:nvPr/>
        </p:nvSpPr>
        <p:spPr>
          <a:xfrm>
            <a:off x="2771775" y="6021387"/>
            <a:ext cx="5865812" cy="44291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/>
        </p:nvSpPr>
        <p:spPr>
          <a:xfrm>
            <a:off x="4067175" y="620712"/>
            <a:ext cx="4751387" cy="10080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28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RE: FORMA, </a:t>
            </a:r>
            <a:r>
              <a:rPr lang="en-US" sz="2800" b="1" i="0" u="none" strike="noStrike" cap="none" baseline="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28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které</a:t>
            </a:r>
            <a:r>
              <a:rPr lang="en-US" sz="2800" b="1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 baseline="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záleží</a:t>
            </a:r>
            <a:endParaRPr lang="cs-CZ" sz="2800" b="1" i="0" u="none" strike="noStrike" cap="none" baseline="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libri"/>
              <a:buNone/>
            </a:pP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aneb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zaměstnávání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osob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chronickým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duševním</a:t>
            </a:r>
            <a:r>
              <a:rPr lang="en-US" sz="12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onemocněním</a:t>
            </a:r>
            <a:endParaRPr lang="en-US" sz="12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Shape 78"/>
          <p:cNvSpPr txBox="1"/>
          <p:nvPr/>
        </p:nvSpPr>
        <p:spPr>
          <a:xfrm>
            <a:off x="630125" y="1446300"/>
            <a:ext cx="8280299" cy="3573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0" marR="0" lvl="0" indent="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800" b="0" i="0" u="none" strike="noStrike" cap="none" baseline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
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střešní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organizací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10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regionálních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sdružení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zaměřených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péči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osoby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chronickým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duševním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onemocněním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Je v ČR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průkopníkem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řady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přístupů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sociální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péči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od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svého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založení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důsledně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prosazuje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péči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duševní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zdraví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Podílí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tvorbě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změn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systému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psychiatrické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péče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 ČR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směrem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standardům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psychiatrické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péče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21.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století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tzn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k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efektivní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spolupráci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mezi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ambulantními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psychiatry,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léčebnami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komunitními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centry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endParaRPr lang="en-US" sz="18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projektu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má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sdružení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Fokus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zodpovědnost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veškeré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aktivity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stránce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1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odborné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endParaRPr lang="en-US" sz="18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Shape 79"/>
          <p:cNvSpPr/>
          <p:nvPr/>
        </p:nvSpPr>
        <p:spPr>
          <a:xfrm>
            <a:off x="2771775" y="6021387"/>
            <a:ext cx="5865812" cy="44291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80" name="Shape 80"/>
          <p:cNvSpPr/>
          <p:nvPr/>
        </p:nvSpPr>
        <p:spPr>
          <a:xfrm>
            <a:off x="611187" y="625475"/>
            <a:ext cx="1657349" cy="73024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81" name="Shape 81"/>
          <p:cNvSpPr/>
          <p:nvPr/>
        </p:nvSpPr>
        <p:spPr>
          <a:xfrm>
            <a:off x="795050" y="1972300"/>
            <a:ext cx="2317799" cy="84599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506</Words>
  <Application>Microsoft Office PowerPoint</Application>
  <PresentationFormat>Předvádění na obrazovce (4:3)</PresentationFormat>
  <Paragraphs>61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Markéta Matoušková</dc:creator>
  <cp:lastModifiedBy>Markéta Matoušková</cp:lastModifiedBy>
  <cp:revision>3</cp:revision>
  <dcterms:modified xsi:type="dcterms:W3CDTF">2020-10-01T10:56:03Z</dcterms:modified>
</cp:coreProperties>
</file>