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60" r:id="rId6"/>
    <p:sldId id="261" r:id="rId7"/>
    <p:sldId id="259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55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65768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8" name="Shape 5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245246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242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0856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04580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5263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31143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rgbClr val="898989"/>
              </a:buClr>
              <a:buFont typeface="Calibri"/>
              <a:buNone/>
              <a:defRPr sz="3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Font typeface="Arial"/>
              <a:buNone/>
              <a:defRPr sz="2800" b="0" i="0" u="none" strike="noStrike" cap="none" baseline="0"/>
            </a:lvl2pPr>
            <a:lvl3pPr marL="914400" marR="0" indent="0" algn="l" rtl="0">
              <a:buFont typeface="Arial"/>
              <a:buNone/>
              <a:defRPr sz="2400" b="0" i="0" u="none" strike="noStrike" cap="none" baseline="0"/>
            </a:lvl3pPr>
            <a:lvl4pPr marL="1371600" marR="0" indent="0" algn="l" rtl="0">
              <a:buFont typeface="Arial"/>
              <a:buNone/>
              <a:defRPr sz="2000" b="0" i="0" u="none" strike="noStrike" cap="none" baseline="0"/>
            </a:lvl4pPr>
            <a:lvl5pPr marL="1828800" marR="0" indent="0" algn="l" rtl="0">
              <a:buFont typeface="Arial"/>
              <a:buNone/>
              <a:defRPr sz="2000" b="0" i="0" u="none" strike="noStrike" cap="none" baseline="0"/>
            </a:lvl5pPr>
            <a:lvl6pPr marL="2286000" marR="0" indent="0" algn="l" rtl="0">
              <a:buFont typeface="Arial"/>
              <a:buNone/>
              <a:defRPr sz="2000" b="0" i="0" u="none" strike="noStrike" cap="none" baseline="0"/>
            </a:lvl6pPr>
            <a:lvl7pPr marL="2743200" marR="0" indent="0" algn="l" rtl="0">
              <a:buFont typeface="Arial"/>
              <a:buNone/>
              <a:defRPr sz="2000" b="0" i="0" u="none" strike="noStrike" cap="none" baseline="0"/>
            </a:lvl7pPr>
            <a:lvl8pPr marL="3200400" marR="0" indent="0" algn="l" rtl="0">
              <a:buFont typeface="Arial"/>
              <a:buNone/>
              <a:defRPr sz="2000" b="0" i="0" u="none" strike="noStrike" cap="none" baseline="0"/>
            </a:lvl8pPr>
            <a:lvl9pPr marL="3657600" marR="0" indent="0" algn="l" rtl="0">
              <a:buFont typeface="Arial"/>
              <a:buNone/>
              <a:defRPr sz="2000" b="0" i="0" u="none" strike="noStrike" cap="none" baseline="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33266" y="2033516"/>
            <a:ext cx="5124734" cy="1740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HESLO NA WIFI</a:t>
            </a:r>
            <a:endParaRPr lang="cs-CZ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KULTURAEVROPA</a:t>
            </a: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4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4067175" y="620712"/>
            <a:ext cx="4751387" cy="1008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RE: FORMA,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které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záleží</a:t>
            </a:r>
            <a:endParaRPr lang="cs-CZ" sz="2800" b="1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zaměstnávání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chronickým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duševním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onemocněním</a:t>
            </a:r>
            <a:endParaRPr lang="en-US" sz="1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684212" y="1484312"/>
            <a:ext cx="8056561" cy="43926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marL="0" marR="0" lvl="0" indent="0" algn="l" rtl="0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PARALELNÍ ŽIVOTY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název projektu, který nastolil odbornou diskuzi o reformě psychiatrie a destigmatizaci lidí </a:t>
            </a:r>
            <a:b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chronickým duševním onemocněním.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Organizace a lidé zapojen</a:t>
            </a:r>
            <a:r>
              <a:rPr lang="en-US" sz="1600" b="1" i="0" u="none" strike="noStrike" cap="none" baseline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projektu usilují o zlepšení postavení těchto lidí ve společnosti </a:t>
            </a:r>
            <a:b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snaží se prosadit systémové změny v oblasti odborné péče.</a:t>
            </a:r>
          </a:p>
          <a:p>
            <a:endParaRPr lang="en-US" sz="16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„Cílem je nejen zlepšení kvality psychiatrické péče, ale především zlepšení kvality života osob trpících duševním onemocněním, jejich příbuzných a osob jim blízkých. Je důležité pomáhat těmto lidem s postupným návratem do jejich přirozeného prostředí, do prostředí ve kterém jsou zvyklí žít“ </a:t>
            </a: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(Pavel Novák, Fokus Praha)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7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5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611187" y="549275"/>
            <a:ext cx="1657350" cy="730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/>
          <p:nvPr/>
        </p:nvSpPr>
        <p:spPr>
          <a:xfrm>
            <a:off x="2771775" y="6021387"/>
            <a:ext cx="5865812" cy="44291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4067175" y="620712"/>
            <a:ext cx="4751387" cy="1008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RE: FORMA,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které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záleží</a:t>
            </a:r>
            <a:endParaRPr lang="cs-CZ" sz="2800" b="1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zaměstnávání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chronickým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duševním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onemocněním</a:t>
            </a:r>
            <a:endParaRPr lang="en-US" sz="1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2771775" y="6021387"/>
            <a:ext cx="5865812" cy="4429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2" name="Shape 62"/>
          <p:cNvSpPr/>
          <p:nvPr/>
        </p:nvSpPr>
        <p:spPr>
          <a:xfrm>
            <a:off x="611187" y="625475"/>
            <a:ext cx="1657349" cy="7302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3" name="Shape 63"/>
          <p:cNvSpPr txBox="1"/>
          <p:nvPr/>
        </p:nvSpPr>
        <p:spPr>
          <a:xfrm>
            <a:off x="755650" y="1557337"/>
            <a:ext cx="7500936" cy="3832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Paralelní životy jsou projektem partnerských organizací: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 Movement- držitel grantu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Fokus ČR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Spiralis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Activa (Švédsko),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Centre for Mental Health (Velká Británie)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Mental Health Collaborating Network (Itálie). </a:t>
            </a:r>
          </a:p>
          <a:p>
            <a:endParaRPr lang="en-US" sz="18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Doba realizace projektu: Od 1.12.2012 do 30.11.2014.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067175" y="620712"/>
            <a:ext cx="4751387" cy="1008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RE: FORMA,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které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záleží</a:t>
            </a:r>
            <a:endParaRPr lang="cs-CZ" sz="2800" b="1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zaměstnávání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chronickým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duševním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onemocněním</a:t>
            </a:r>
            <a:endParaRPr lang="en-US" sz="1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761975" y="1706175"/>
            <a:ext cx="8056499" cy="362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0" marR="0" lvl="0" indent="0" algn="l" rtl="0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pořádá vzdělávací a osvětové projekty s důrazem na vytváření plnohodnotného životního prostoru pro lidi se zdravotním,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sociálním či jiným handicapem. </a:t>
            </a:r>
          </a:p>
          <a:p>
            <a:endParaRPr lang="en-US" sz="18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projektu se podílí na medializaci tématu a osvětové destigmatizační kampani.</a:t>
            </a:r>
          </a:p>
          <a:p>
            <a:pPr marL="0" marR="0" lvl="0" indent="0" algn="l" rtl="0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Připravuje stejnojmenný dokumentární film, ve kterém představí situaci v ČR, </a:t>
            </a:r>
            <a:b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 také zkušenosti s péčí o psychiatrické klienty ze zahraničí. O uvedení dokumentu projevila zájem ČT.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70" name="Shape 70"/>
          <p:cNvSpPr/>
          <p:nvPr/>
        </p:nvSpPr>
        <p:spPr>
          <a:xfrm>
            <a:off x="2771775" y="6021387"/>
            <a:ext cx="5865812" cy="4429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1" name="Shape 71"/>
          <p:cNvSpPr/>
          <p:nvPr/>
        </p:nvSpPr>
        <p:spPr>
          <a:xfrm>
            <a:off x="611187" y="701675"/>
            <a:ext cx="1657349" cy="7302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2" name="Shape 72"/>
          <p:cNvSpPr/>
          <p:nvPr/>
        </p:nvSpPr>
        <p:spPr>
          <a:xfrm>
            <a:off x="687750" y="1903800"/>
            <a:ext cx="1890299" cy="134997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4067175" y="620712"/>
            <a:ext cx="4751387" cy="1008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RE: FORMA,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které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záleží</a:t>
            </a:r>
            <a:endParaRPr lang="cs-CZ" sz="2800" b="1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zaměstnávání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chronickým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duševním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onemocněním</a:t>
            </a:r>
            <a:endParaRPr lang="en-US" sz="1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684200" y="1789102"/>
            <a:ext cx="8056499" cy="3394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0" marR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tvůrcem a partnerem společensky prospěšných aktivit. </a:t>
            </a:r>
          </a:p>
          <a:p>
            <a:pPr marL="1828800" marR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 tímto účelem propojuje neziskové organizace, komerčn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í </a:t>
            </a:r>
          </a:p>
          <a:p>
            <a:pPr marL="1371600" marR="0" lvl="0" indent="4572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olečnosti, veřejnou správu a jednotlivce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endParaRPr lang="en-US"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projektu koordinuje odbornou tematickou platformu – setkávání specialistů </a:t>
            </a:r>
            <a:b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problematiku integrace osob s chronickým duševním onemocněním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endParaRPr lang="en-US" sz="20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800" b="1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9" name="Shape 89"/>
          <p:cNvSpPr/>
          <p:nvPr/>
        </p:nvSpPr>
        <p:spPr>
          <a:xfrm>
            <a:off x="2771775" y="6021387"/>
            <a:ext cx="5865812" cy="4429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0" name="Shape 90"/>
          <p:cNvSpPr/>
          <p:nvPr/>
        </p:nvSpPr>
        <p:spPr>
          <a:xfrm>
            <a:off x="611187" y="625475"/>
            <a:ext cx="1657349" cy="7302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1" name="Shape 91"/>
          <p:cNvSpPr/>
          <p:nvPr/>
        </p:nvSpPr>
        <p:spPr>
          <a:xfrm>
            <a:off x="497600" y="1968675"/>
            <a:ext cx="2076899" cy="12115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4067175" y="620712"/>
            <a:ext cx="4751387" cy="1008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RE: FORMA,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které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záleží</a:t>
            </a:r>
            <a:endParaRPr lang="cs-CZ" sz="2800" b="1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zaměstnávání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chronickým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duševním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onemocněním</a:t>
            </a:r>
            <a:endParaRPr lang="en-US" sz="1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684212" y="1484312"/>
            <a:ext cx="8056561" cy="43926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  <a:r>
              <a:rPr lang="en-US" sz="20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Odborná tematická platforma 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</a:p>
          <a:p>
            <a:endParaRPr lang="en-US" sz="20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setkávání specialistů na problematiku péče o osoby s chronickým duševním onemocněním.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 současné době čítá cca 230 osob a zahrnuje různé zájmové skupiny:  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neziskové organizace - poskytovatele sociálních služeb, 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zdravotnické a vzdělávací instituce zaměřené na danou oblast, 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nezávislé odborníky a jednotlivce z praxe či z akademické sféry, 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zástupce zaměstnavatelů,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zástupce úřadů práce, 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zástupce územních samosprávných celků, 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zahraniční partnery.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16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611187" y="549275"/>
            <a:ext cx="1657350" cy="730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0" name="Shape 100"/>
          <p:cNvSpPr/>
          <p:nvPr/>
        </p:nvSpPr>
        <p:spPr>
          <a:xfrm>
            <a:off x="2771775" y="6021387"/>
            <a:ext cx="5865812" cy="44291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4067175" y="620712"/>
            <a:ext cx="4751387" cy="1008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RE: FORMA,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které</a:t>
            </a:r>
            <a:r>
              <a:rPr lang="en-US" sz="28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záleží</a:t>
            </a:r>
            <a:endParaRPr lang="cs-CZ" sz="2800" b="1" i="0" u="none" strike="noStrike" cap="none" baseline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zaměstnávání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chronickým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duševním</a:t>
            </a:r>
            <a:r>
              <a:rPr lang="en-US" sz="1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onemocněním</a:t>
            </a:r>
            <a:endParaRPr lang="en-US" sz="1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630125" y="1446300"/>
            <a:ext cx="8280299" cy="35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0" marR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střešní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10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regionálních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sdružení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zaměřených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péči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osoby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chronickým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duševním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onemocněním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Je v ČR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průkopníkem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řady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přístupů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sociální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péči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od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svého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založení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důsledně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prosazuje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péči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duševní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zdraví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Podílí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tvorbě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změn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systému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psychiatrické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péče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 ČR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směrem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standardům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psychiatrické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péče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21.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století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tzn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k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efektivní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spolupráci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mezi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ambulantními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psychiatry,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léčebnami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komunitními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centry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endParaRPr lang="en-US" sz="1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projektu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sdružení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Fokus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zodpovědnost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veškeré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aktivity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stránce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odborné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endParaRPr lang="en-US" sz="1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771775" y="6021387"/>
            <a:ext cx="5865812" cy="4429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0" name="Shape 80"/>
          <p:cNvSpPr/>
          <p:nvPr/>
        </p:nvSpPr>
        <p:spPr>
          <a:xfrm>
            <a:off x="611187" y="625475"/>
            <a:ext cx="1657349" cy="7302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1" name="Shape 81"/>
          <p:cNvSpPr/>
          <p:nvPr/>
        </p:nvSpPr>
        <p:spPr>
          <a:xfrm>
            <a:off x="795050" y="1972300"/>
            <a:ext cx="2317799" cy="8459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506</Words>
  <Application>Microsoft Office PowerPoint</Application>
  <PresentationFormat>Předvádění na obrazovce (4:3)</PresentationFormat>
  <Paragraphs>61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Matoušková</dc:creator>
  <cp:lastModifiedBy>Markéta Matoušková</cp:lastModifiedBy>
  <cp:revision>3</cp:revision>
  <dcterms:modified xsi:type="dcterms:W3CDTF">2020-10-01T10:56:03Z</dcterms:modified>
</cp:coreProperties>
</file>