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2" r:id="rId4"/>
  </p:sldMasterIdLst>
  <p:notesMasterIdLst>
    <p:notesMasterId r:id="rId18"/>
  </p:notesMasterIdLst>
  <p:sldIdLst>
    <p:sldId id="258" r:id="rId5"/>
    <p:sldId id="320" r:id="rId6"/>
    <p:sldId id="310" r:id="rId7"/>
    <p:sldId id="321" r:id="rId8"/>
    <p:sldId id="322" r:id="rId9"/>
    <p:sldId id="311" r:id="rId10"/>
    <p:sldId id="317" r:id="rId11"/>
    <p:sldId id="318" r:id="rId12"/>
    <p:sldId id="306" r:id="rId13"/>
    <p:sldId id="303" r:id="rId14"/>
    <p:sldId id="319" r:id="rId15"/>
    <p:sldId id="304" r:id="rId16"/>
    <p:sldId id="263" r:id="rId1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ahoma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ahoma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ahoma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ahoma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ahoma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ahoma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ahoma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ahoma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ahoma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0BDB"/>
    <a:srgbClr val="F35362"/>
    <a:srgbClr val="DEEC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672" autoAdjust="0"/>
  </p:normalViewPr>
  <p:slideViewPr>
    <p:cSldViewPr>
      <p:cViewPr varScale="1">
        <p:scale>
          <a:sx n="45" d="100"/>
          <a:sy n="45" d="100"/>
        </p:scale>
        <p:origin x="1579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elete val="1"/>
          </c:dLbls>
          <c:val>
            <c:numRef>
              <c:f>Sheet1!$C$1:$E$1</c:f>
              <c:numCache>
                <c:formatCode>General</c:formatCode>
                <c:ptCount val="3"/>
                <c:pt idx="0" formatCode="0.0">
                  <c:v>3</c:v>
                </c:pt>
                <c:pt idx="2" formatCode="0.0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E2-46E8-A7F4-9097FC407CA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148508032"/>
        <c:axId val="148509824"/>
        <c:axId val="0"/>
      </c:bar3DChart>
      <c:catAx>
        <c:axId val="148508032"/>
        <c:scaling>
          <c:orientation val="minMax"/>
        </c:scaling>
        <c:delete val="1"/>
        <c:axPos val="b"/>
        <c:majorTickMark val="none"/>
        <c:minorTickMark val="none"/>
        <c:tickLblPos val="none"/>
        <c:crossAx val="148509824"/>
        <c:crosses val="autoZero"/>
        <c:auto val="1"/>
        <c:lblAlgn val="ctr"/>
        <c:lblOffset val="100"/>
        <c:noMultiLvlLbl val="0"/>
      </c:catAx>
      <c:valAx>
        <c:axId val="148509824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one"/>
        <c:crossAx val="1485080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elete val="1"/>
          </c:dLbls>
          <c:cat>
            <c:numRef>
              <c:f>Sheet1!$B$9:$B$28</c:f>
              <c:numCache>
                <c:formatCode>mmm\-yy</c:formatCode>
                <c:ptCount val="20"/>
                <c:pt idx="0">
                  <c:v>40269</c:v>
                </c:pt>
                <c:pt idx="1">
                  <c:v>40299</c:v>
                </c:pt>
                <c:pt idx="2">
                  <c:v>40330</c:v>
                </c:pt>
                <c:pt idx="3">
                  <c:v>40360</c:v>
                </c:pt>
                <c:pt idx="4">
                  <c:v>40391</c:v>
                </c:pt>
                <c:pt idx="5">
                  <c:v>40422</c:v>
                </c:pt>
                <c:pt idx="6">
                  <c:v>40452</c:v>
                </c:pt>
                <c:pt idx="7">
                  <c:v>40483</c:v>
                </c:pt>
                <c:pt idx="8">
                  <c:v>40513</c:v>
                </c:pt>
                <c:pt idx="9">
                  <c:v>40544</c:v>
                </c:pt>
                <c:pt idx="10">
                  <c:v>40575</c:v>
                </c:pt>
                <c:pt idx="11">
                  <c:v>40603</c:v>
                </c:pt>
                <c:pt idx="12">
                  <c:v>40634</c:v>
                </c:pt>
                <c:pt idx="13">
                  <c:v>40664</c:v>
                </c:pt>
                <c:pt idx="14">
                  <c:v>40695</c:v>
                </c:pt>
                <c:pt idx="15">
                  <c:v>40725</c:v>
                </c:pt>
                <c:pt idx="16">
                  <c:v>40756</c:v>
                </c:pt>
                <c:pt idx="17">
                  <c:v>40787</c:v>
                </c:pt>
                <c:pt idx="18">
                  <c:v>40817</c:v>
                </c:pt>
                <c:pt idx="19">
                  <c:v>40848</c:v>
                </c:pt>
              </c:numCache>
            </c:numRef>
          </c:cat>
          <c:val>
            <c:numRef>
              <c:f>Sheet1!$C$9:$C$28</c:f>
              <c:numCache>
                <c:formatCode>General</c:formatCode>
                <c:ptCount val="20"/>
                <c:pt idx="0">
                  <c:v>17</c:v>
                </c:pt>
                <c:pt idx="1">
                  <c:v>17</c:v>
                </c:pt>
                <c:pt idx="2">
                  <c:v>17</c:v>
                </c:pt>
                <c:pt idx="3">
                  <c:v>17</c:v>
                </c:pt>
                <c:pt idx="4">
                  <c:v>17</c:v>
                </c:pt>
                <c:pt idx="5">
                  <c:v>17</c:v>
                </c:pt>
                <c:pt idx="6">
                  <c:v>17</c:v>
                </c:pt>
                <c:pt idx="7">
                  <c:v>17</c:v>
                </c:pt>
                <c:pt idx="8">
                  <c:v>17</c:v>
                </c:pt>
                <c:pt idx="9">
                  <c:v>17</c:v>
                </c:pt>
                <c:pt idx="10">
                  <c:v>17</c:v>
                </c:pt>
                <c:pt idx="11">
                  <c:v>17</c:v>
                </c:pt>
                <c:pt idx="12">
                  <c:v>17</c:v>
                </c:pt>
                <c:pt idx="13">
                  <c:v>17</c:v>
                </c:pt>
                <c:pt idx="14">
                  <c:v>17</c:v>
                </c:pt>
                <c:pt idx="15">
                  <c:v>17</c:v>
                </c:pt>
                <c:pt idx="16">
                  <c:v>17</c:v>
                </c:pt>
                <c:pt idx="17">
                  <c:v>17</c:v>
                </c:pt>
                <c:pt idx="18">
                  <c:v>17</c:v>
                </c:pt>
                <c:pt idx="19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8D-41B4-A5F8-B7AFB277B768}"/>
            </c:ext>
          </c:extLst>
        </c:ser>
        <c:ser>
          <c:idx val="1"/>
          <c:order val="1"/>
          <c:spPr>
            <a:solidFill>
              <a:srgbClr val="E50BDB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Sheet1!$B$9:$B$28</c:f>
              <c:numCache>
                <c:formatCode>mmm\-yy</c:formatCode>
                <c:ptCount val="20"/>
                <c:pt idx="0">
                  <c:v>40269</c:v>
                </c:pt>
                <c:pt idx="1">
                  <c:v>40299</c:v>
                </c:pt>
                <c:pt idx="2">
                  <c:v>40330</c:v>
                </c:pt>
                <c:pt idx="3">
                  <c:v>40360</c:v>
                </c:pt>
                <c:pt idx="4">
                  <c:v>40391</c:v>
                </c:pt>
                <c:pt idx="5">
                  <c:v>40422</c:v>
                </c:pt>
                <c:pt idx="6">
                  <c:v>40452</c:v>
                </c:pt>
                <c:pt idx="7">
                  <c:v>40483</c:v>
                </c:pt>
                <c:pt idx="8">
                  <c:v>40513</c:v>
                </c:pt>
                <c:pt idx="9">
                  <c:v>40544</c:v>
                </c:pt>
                <c:pt idx="10">
                  <c:v>40575</c:v>
                </c:pt>
                <c:pt idx="11">
                  <c:v>40603</c:v>
                </c:pt>
                <c:pt idx="12">
                  <c:v>40634</c:v>
                </c:pt>
                <c:pt idx="13">
                  <c:v>40664</c:v>
                </c:pt>
                <c:pt idx="14">
                  <c:v>40695</c:v>
                </c:pt>
                <c:pt idx="15">
                  <c:v>40725</c:v>
                </c:pt>
                <c:pt idx="16">
                  <c:v>40756</c:v>
                </c:pt>
                <c:pt idx="17">
                  <c:v>40787</c:v>
                </c:pt>
                <c:pt idx="18">
                  <c:v>40817</c:v>
                </c:pt>
                <c:pt idx="19">
                  <c:v>40848</c:v>
                </c:pt>
              </c:numCache>
            </c:numRef>
          </c:cat>
          <c:val>
            <c:numRef>
              <c:f>Sheet1!$D$9:$D$28</c:f>
              <c:numCache>
                <c:formatCode>General</c:formatCode>
                <c:ptCount val="20"/>
                <c:pt idx="0">
                  <c:v>7</c:v>
                </c:pt>
                <c:pt idx="1">
                  <c:v>9</c:v>
                </c:pt>
                <c:pt idx="2">
                  <c:v>14</c:v>
                </c:pt>
                <c:pt idx="3">
                  <c:v>13</c:v>
                </c:pt>
                <c:pt idx="4">
                  <c:v>12</c:v>
                </c:pt>
                <c:pt idx="5">
                  <c:v>19</c:v>
                </c:pt>
                <c:pt idx="6">
                  <c:v>14</c:v>
                </c:pt>
                <c:pt idx="7">
                  <c:v>23</c:v>
                </c:pt>
                <c:pt idx="8">
                  <c:v>10</c:v>
                </c:pt>
                <c:pt idx="9">
                  <c:v>21</c:v>
                </c:pt>
                <c:pt idx="10">
                  <c:v>21</c:v>
                </c:pt>
                <c:pt idx="11">
                  <c:v>25</c:v>
                </c:pt>
                <c:pt idx="12">
                  <c:v>19</c:v>
                </c:pt>
                <c:pt idx="13">
                  <c:v>29</c:v>
                </c:pt>
                <c:pt idx="14">
                  <c:v>27</c:v>
                </c:pt>
                <c:pt idx="15">
                  <c:v>24</c:v>
                </c:pt>
                <c:pt idx="16">
                  <c:v>24</c:v>
                </c:pt>
                <c:pt idx="17">
                  <c:v>39</c:v>
                </c:pt>
                <c:pt idx="18">
                  <c:v>24</c:v>
                </c:pt>
                <c:pt idx="19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8D-41B4-A5F8-B7AFB277B7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48536704"/>
        <c:axId val="148567168"/>
      </c:barChart>
      <c:dateAx>
        <c:axId val="148536704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ln w="19050"/>
        </c:spPr>
        <c:crossAx val="148567168"/>
        <c:crosses val="autoZero"/>
        <c:auto val="1"/>
        <c:lblOffset val="100"/>
        <c:baseTimeUnit val="months"/>
      </c:dateAx>
      <c:valAx>
        <c:axId val="1485671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485367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fld id="{C0607CAD-B277-43A6-9BDF-C80BC517B2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845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ea typeface="ＭＳ Ｐゴシック" pitchFamily="34" charset="-128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A2404B-F569-4556-8B90-B5B6844BC591}" type="slidenum">
              <a:rPr lang="en-GB" smtClean="0">
                <a:ea typeface="ＭＳ Ｐゴシック" pitchFamily="34" charset="-128"/>
              </a:rPr>
              <a:pPr>
                <a:defRPr/>
              </a:pPr>
              <a:t>1</a:t>
            </a:fld>
            <a:endParaRPr lang="en-GB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ea typeface="ＭＳ Ｐゴシック" pitchFamily="34" charset="-128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FBAA3D-EB7D-425A-9A7A-EF13D9199434}" type="slidenum">
              <a:rPr lang="en-GB" smtClean="0">
                <a:ea typeface="ＭＳ Ｐゴシック" pitchFamily="34" charset="-128"/>
              </a:rPr>
              <a:pPr>
                <a:defRPr/>
              </a:pPr>
              <a:t>2</a:t>
            </a:fld>
            <a:endParaRPr lang="en-GB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607CAD-B277-43A6-9BDF-C80BC517B22F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ea typeface="ＭＳ Ｐゴシック" pitchFamily="34" charset="-128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593E8A-E57D-49B1-8C95-A7FE2E3896BF}" type="slidenum">
              <a:rPr lang="en-GB" smtClean="0">
                <a:ea typeface="ＭＳ Ｐゴシック" pitchFamily="34" charset="-128"/>
              </a:rPr>
              <a:pPr>
                <a:defRPr/>
              </a:pPr>
              <a:t>13</a:t>
            </a:fld>
            <a:endParaRPr lang="en-GB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18748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defRPr/>
            </a:pPr>
            <a:endParaRPr lang="en-GB">
              <a:ea typeface="ＭＳ Ｐゴシック" pitchFamily="16" charset="-128"/>
            </a:endParaRPr>
          </a:p>
        </p:txBody>
      </p:sp>
      <p:pic>
        <p:nvPicPr>
          <p:cNvPr id="5" name="Picture 9" descr="Centre_logo_RGB_medium_JPG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2725" y="333375"/>
            <a:ext cx="3598863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2362200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rgbClr val="DEECD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5029200"/>
            <a:ext cx="7010400" cy="1066800"/>
          </a:xfrm>
        </p:spPr>
        <p:txBody>
          <a:bodyPr anchor="ctr"/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5579B-E3A1-4544-A2B5-064099590A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45720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41D11-EBEA-4E9B-B947-5F206266D7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F393C-E0DB-4CE3-8F68-2B4A308C05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45720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F3B78-207B-4867-AF78-35EE490A84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0264F-0406-406C-970F-305E1E183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45720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716680-652C-4CD6-8E62-4355D180A6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B323E-962E-49B4-88CE-3E4246187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45720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7FEA8-7645-4038-93B2-F01C9F7D2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337F6-4A62-4D8F-A704-CA2CF3AEB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B475D-241C-4DDF-90A5-C62D6E598A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CF47A-C4A4-4125-AF15-51C9B9B153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C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18748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defRPr/>
            </a:pPr>
            <a:endParaRPr lang="en-GB">
              <a:ea typeface="ＭＳ Ｐゴシック" pitchFamily="16" charset="-128"/>
            </a:endParaRP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400">
                <a:solidFill>
                  <a:schemeClr val="tx1"/>
                </a:solidFill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1400">
                <a:solidFill>
                  <a:schemeClr val="tx1"/>
                </a:solidFill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400">
                <a:solidFill>
                  <a:schemeClr val="tx1"/>
                </a:solidFill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fld id="{F211012E-BF90-4147-B08E-A3C268FE83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Centre_logo_RGB_medium_JPG.jp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292725" y="333375"/>
            <a:ext cx="3598863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ransition>
    <p:pull dir="d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ahoma" pitchFamily="34" charset="0"/>
          <a:ea typeface="ＭＳ Ｐゴシック" pitchFamily="1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ahoma" pitchFamily="34" charset="0"/>
          <a:ea typeface="ＭＳ Ｐゴシック" pitchFamily="1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ahoma" pitchFamily="34" charset="0"/>
          <a:ea typeface="ＭＳ Ｐゴシック" pitchFamily="1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ahoma" pitchFamily="34" charset="0"/>
          <a:ea typeface="ＭＳ Ｐゴシック" pitchFamily="1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ahoma" pitchFamily="34" charset="0"/>
          <a:ea typeface="ＭＳ Ｐゴシック" pitchFamily="1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ahoma" pitchFamily="34" charset="0"/>
          <a:ea typeface="ＭＳ Ｐゴシック" pitchFamily="1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ahoma" pitchFamily="34" charset="0"/>
          <a:ea typeface="ＭＳ Ｐゴシック" pitchFamily="1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ahoma" pitchFamily="34" charset="0"/>
          <a:ea typeface="ＭＳ Ｐゴシック" pitchFamily="16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12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2286000"/>
            <a:ext cx="8062664" cy="2362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3600" dirty="0"/>
              <a:t>UK Community Mental Health and</a:t>
            </a:r>
            <a:br>
              <a:rPr lang="en-GB" sz="3600" dirty="0"/>
            </a:br>
            <a:r>
              <a:rPr lang="en-GB" sz="3600" dirty="0"/>
              <a:t>Individual Placement and Support </a:t>
            </a:r>
            <a:br>
              <a:rPr lang="en-GB" sz="900" dirty="0"/>
            </a:br>
            <a:br>
              <a:rPr lang="en-GB" sz="900" dirty="0"/>
            </a:br>
            <a:endParaRPr lang="en-GB" sz="9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Jan Hutchinson </a:t>
            </a:r>
          </a:p>
          <a:p>
            <a:r>
              <a:rPr lang="en-GB" dirty="0"/>
              <a:t>Director of Programmes</a:t>
            </a:r>
          </a:p>
          <a:p>
            <a:r>
              <a:rPr lang="en-GB" dirty="0"/>
              <a:t>Centre for Mental Health </a:t>
            </a:r>
          </a:p>
        </p:txBody>
      </p:sp>
    </p:spTree>
  </p:cSld>
  <p:clrMapOvr>
    <a:masterClrMapping/>
  </p:clrMapOvr>
  <p:transition>
    <p:pull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4572000" cy="1143000"/>
          </a:xfrm>
        </p:spPr>
        <p:txBody>
          <a:bodyPr/>
          <a:lstStyle/>
          <a:p>
            <a:r>
              <a:rPr lang="en-GB" dirty="0"/>
              <a:t>Add a Regional Trainer for better outcomes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2130152"/>
            <a:ext cx="6768752" cy="4107160"/>
          </a:xfrm>
        </p:spPr>
        <p:txBody>
          <a:bodyPr/>
          <a:lstStyle/>
          <a:p>
            <a:pPr>
              <a:buNone/>
            </a:pPr>
            <a:r>
              <a:rPr lang="en-GB" dirty="0"/>
              <a:t>The role of ‘Regional Trainer’</a:t>
            </a:r>
          </a:p>
          <a:p>
            <a:pPr>
              <a:buNone/>
            </a:pPr>
            <a:endParaRPr lang="en-GB" sz="1600" dirty="0"/>
          </a:p>
          <a:p>
            <a:r>
              <a:rPr lang="en-GB" dirty="0"/>
              <a:t>Working with the </a:t>
            </a:r>
            <a:br>
              <a:rPr lang="en-GB" dirty="0"/>
            </a:br>
            <a:r>
              <a:rPr lang="en-GB" dirty="0"/>
              <a:t>Employment Specialists and </a:t>
            </a:r>
            <a:br>
              <a:rPr lang="en-GB" dirty="0"/>
            </a:br>
            <a:r>
              <a:rPr lang="en-GB" dirty="0"/>
              <a:t>the Health staff</a:t>
            </a:r>
          </a:p>
          <a:p>
            <a:pPr lvl="1"/>
            <a:r>
              <a:rPr lang="en-GB" dirty="0"/>
              <a:t>Information for clinicians</a:t>
            </a:r>
          </a:p>
          <a:p>
            <a:pPr lvl="1"/>
            <a:r>
              <a:rPr lang="en-GB" dirty="0"/>
              <a:t>Training</a:t>
            </a:r>
          </a:p>
          <a:p>
            <a:pPr lvl="1"/>
            <a:r>
              <a:rPr lang="en-GB" dirty="0"/>
              <a:t>Engaging with employers</a:t>
            </a:r>
          </a:p>
        </p:txBody>
      </p:sp>
      <p:pic>
        <p:nvPicPr>
          <p:cNvPr id="10242" name="Picture 2" descr="http://www.centreformentalhealth.org.uk/images/staff/becky_priest_website.jpg"/>
          <p:cNvPicPr>
            <a:picLocks noChangeAspect="1" noChangeArrowheads="1"/>
          </p:cNvPicPr>
          <p:nvPr/>
        </p:nvPicPr>
        <p:blipFill>
          <a:blip r:embed="rId2">
            <a:lum bright="20000"/>
          </a:blip>
          <a:srcRect/>
          <a:stretch>
            <a:fillRect/>
          </a:stretch>
        </p:blipFill>
        <p:spPr bwMode="auto">
          <a:xfrm>
            <a:off x="6516216" y="2564904"/>
            <a:ext cx="2088232" cy="258719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516216" y="5123038"/>
            <a:ext cx="2115795" cy="430887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200" dirty="0">
                <a:solidFill>
                  <a:schemeClr val="tx1"/>
                </a:solidFill>
              </a:rPr>
              <a:t>Becky Priest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516216" y="2564905"/>
            <a:ext cx="2088232" cy="298902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  <a:ea typeface="ＭＳ Ｐゴシック" pitchFamily="16" charset="-128"/>
            </a:endParaRPr>
          </a:p>
        </p:txBody>
      </p:sp>
    </p:spTree>
  </p:cSld>
  <p:clrMapOvr>
    <a:masterClrMapping/>
  </p:clrMapOvr>
  <p:transition>
    <p:pull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4788024" cy="1347936"/>
          </a:xfrm>
        </p:spPr>
        <p:txBody>
          <a:bodyPr/>
          <a:lstStyle/>
          <a:p>
            <a:r>
              <a:rPr lang="en-GB" sz="2600" dirty="0">
                <a:solidFill>
                  <a:srgbClr val="E50BDB"/>
                </a:solidFill>
              </a:rPr>
              <a:t>Paid</a:t>
            </a:r>
            <a:r>
              <a:rPr lang="en-GB" sz="2600" dirty="0"/>
              <a:t> </a:t>
            </a:r>
            <a:r>
              <a:rPr lang="en-GB" sz="2600" dirty="0">
                <a:solidFill>
                  <a:srgbClr val="E50BDB"/>
                </a:solidFill>
              </a:rPr>
              <a:t>work outcomes </a:t>
            </a:r>
            <a:r>
              <a:rPr lang="en-GB" sz="2600" dirty="0"/>
              <a:t>compared with </a:t>
            </a:r>
            <a:r>
              <a:rPr lang="en-GB" sz="2600" dirty="0">
                <a:solidFill>
                  <a:srgbClr val="0070C0"/>
                </a:solidFill>
              </a:rPr>
              <a:t>monthly target </a:t>
            </a:r>
            <a:r>
              <a:rPr lang="en-GB" sz="2600" dirty="0"/>
              <a:t>April 2010-Nov 2011</a:t>
            </a:r>
          </a:p>
        </p:txBody>
      </p:sp>
      <p:graphicFrame>
        <p:nvGraphicFramePr>
          <p:cNvPr id="3" name="Chart 2"/>
          <p:cNvGraphicFramePr/>
          <p:nvPr/>
        </p:nvGraphicFramePr>
        <p:xfrm>
          <a:off x="323528" y="2636912"/>
          <a:ext cx="8501211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9512" y="2298358"/>
            <a:ext cx="8640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accent4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Introduction of the Regional Trainer in November 2010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08104" y="5949280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Reproduced with permission of Southdown Supported Employment</a:t>
            </a:r>
            <a:endParaRPr lang="en-GB" sz="1200" dirty="0">
              <a:solidFill>
                <a:schemeClr val="accent4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51520" y="1844824"/>
            <a:ext cx="9217024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  <a:ea typeface="ＭＳ Ｐゴシック" pitchFamily="16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23528" y="2204864"/>
            <a:ext cx="8424936" cy="3600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  <a:ea typeface="ＭＳ Ｐゴシック" pitchFamily="16" charset="-128"/>
            </a:endParaRPr>
          </a:p>
        </p:txBody>
      </p:sp>
      <p:sp>
        <p:nvSpPr>
          <p:cNvPr id="8" name="Down Arrow 7"/>
          <p:cNvSpPr/>
          <p:nvPr/>
        </p:nvSpPr>
        <p:spPr bwMode="auto">
          <a:xfrm>
            <a:off x="3419872" y="2636912"/>
            <a:ext cx="216024" cy="1512168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  <a:ea typeface="ＭＳ Ｐゴシック" pitchFamily="16" charset="-128"/>
            </a:endParaRPr>
          </a:p>
        </p:txBody>
      </p:sp>
    </p:spTree>
  </p:cSld>
  <p:clrMapOvr>
    <a:masterClrMapping/>
  </p:clrMapOvr>
  <p:transition>
    <p:pull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09600"/>
            <a:ext cx="4862264" cy="1143000"/>
          </a:xfrm>
        </p:spPr>
        <p:txBody>
          <a:bodyPr/>
          <a:lstStyle/>
          <a:p>
            <a:r>
              <a:rPr lang="en-GB" dirty="0"/>
              <a:t>Supporting independent living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8840"/>
            <a:ext cx="6118448" cy="4107160"/>
          </a:xfrm>
        </p:spPr>
        <p:txBody>
          <a:bodyPr/>
          <a:lstStyle/>
          <a:p>
            <a:r>
              <a:rPr lang="en-GB" dirty="0"/>
              <a:t>Focus on recovery </a:t>
            </a:r>
          </a:p>
          <a:p>
            <a:r>
              <a:rPr lang="en-GB" dirty="0"/>
              <a:t>Suitable housing</a:t>
            </a:r>
          </a:p>
          <a:p>
            <a:r>
              <a:rPr lang="en-GB" dirty="0"/>
              <a:t>Opportunity for relationships</a:t>
            </a:r>
          </a:p>
          <a:p>
            <a:r>
              <a:rPr lang="en-GB" dirty="0"/>
              <a:t>The benefits of working:</a:t>
            </a:r>
          </a:p>
          <a:p>
            <a:pPr lvl="1"/>
            <a:r>
              <a:rPr lang="en-GB" dirty="0"/>
              <a:t>Reduces symptoms</a:t>
            </a:r>
          </a:p>
          <a:p>
            <a:pPr lvl="1"/>
            <a:r>
              <a:rPr lang="en-GB" dirty="0"/>
              <a:t>Increases support network</a:t>
            </a:r>
          </a:p>
          <a:p>
            <a:pPr lvl="1"/>
            <a:r>
              <a:rPr lang="en-GB" dirty="0"/>
              <a:t>Provides an income</a:t>
            </a:r>
          </a:p>
          <a:p>
            <a:pPr lvl="1"/>
            <a:r>
              <a:rPr lang="en-GB" dirty="0"/>
              <a:t>Increases self-worth</a:t>
            </a:r>
          </a:p>
          <a:p>
            <a:r>
              <a:rPr lang="en-GB" dirty="0"/>
              <a:t>Personalised support</a:t>
            </a:r>
          </a:p>
          <a:p>
            <a:endParaRPr lang="en-GB" dirty="0"/>
          </a:p>
        </p:txBody>
      </p:sp>
      <p:pic>
        <p:nvPicPr>
          <p:cNvPr id="3074" name="Picture 2" descr="http://www.darlingtondisability.org/independentlivinghub/images/IMG_6609%20(Large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9258" y="3801166"/>
            <a:ext cx="3312368" cy="2209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ll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dirty="0"/>
              <a:t>Thank you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4725144"/>
            <a:ext cx="7010400" cy="1370856"/>
          </a:xfrm>
        </p:spPr>
        <p:txBody>
          <a:bodyPr/>
          <a:lstStyle/>
          <a:p>
            <a:r>
              <a:rPr lang="en-GB" dirty="0"/>
              <a:t>Jan Hutchinson</a:t>
            </a:r>
          </a:p>
          <a:p>
            <a:r>
              <a:rPr lang="en-GB" dirty="0"/>
              <a:t>Tel +44 (0)207 827 8397</a:t>
            </a:r>
          </a:p>
          <a:p>
            <a:r>
              <a:rPr lang="en-GB" u="sng" dirty="0"/>
              <a:t>jan.hutchinson@centreformentalhealth.org.uk</a:t>
            </a:r>
            <a:endParaRPr lang="en-GB" dirty="0"/>
          </a:p>
          <a:p>
            <a:r>
              <a:rPr lang="en-GB" dirty="0"/>
              <a:t>Twitter @Jan_CMH</a:t>
            </a:r>
            <a:endParaRPr lang="en-GB" u="sng" dirty="0"/>
          </a:p>
        </p:txBody>
      </p:sp>
    </p:spTree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476672"/>
            <a:ext cx="45720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dirty="0"/>
              <a:t>Helping people with mental health needs to live independently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20888"/>
            <a:ext cx="5830416" cy="3675112"/>
          </a:xfrm>
        </p:spPr>
        <p:txBody>
          <a:bodyPr/>
          <a:lstStyle/>
          <a:p>
            <a:pPr lvl="0"/>
            <a:r>
              <a:rPr lang="en-GB" dirty="0"/>
              <a:t>Community support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Individual Placement and Support (IPS) in the UK</a:t>
            </a:r>
          </a:p>
          <a:p>
            <a:pPr marL="0" lvl="0" indent="0">
              <a:buNone/>
            </a:pPr>
            <a:endParaRPr lang="en-GB" dirty="0"/>
          </a:p>
          <a:p>
            <a:pPr lvl="0"/>
            <a:r>
              <a:rPr lang="en-GB" dirty="0"/>
              <a:t>How Centre for Mental Health supports IPS across the UK</a:t>
            </a:r>
          </a:p>
        </p:txBody>
      </p:sp>
      <p:pic>
        <p:nvPicPr>
          <p:cNvPr id="1026" name="Picture 2" descr="http://squaretwocoaching.files.wordpress.com/2013/02/istock_000008062815xsmall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74" t="14209" r="18519" b="21254"/>
          <a:stretch/>
        </p:blipFill>
        <p:spPr bwMode="auto">
          <a:xfrm>
            <a:off x="6246373" y="2564904"/>
            <a:ext cx="2495372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637983"/>
      </p:ext>
    </p:extLst>
  </p:cSld>
  <p:clrMapOvr>
    <a:masterClrMapping/>
  </p:clrMapOvr>
  <p:transition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UK community mental health support teams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81200"/>
            <a:ext cx="8208912" cy="4544144"/>
          </a:xfrm>
        </p:spPr>
        <p:txBody>
          <a:bodyPr numCol="1"/>
          <a:lstStyle/>
          <a:p>
            <a:pPr>
              <a:spcBef>
                <a:spcPts val="0"/>
              </a:spcBef>
              <a:spcAft>
                <a:spcPts val="1900"/>
              </a:spcAft>
            </a:pPr>
            <a:r>
              <a:rPr lang="en-GB" sz="2600" dirty="0"/>
              <a:t>Psychiatrist, Nurse</a:t>
            </a:r>
          </a:p>
          <a:p>
            <a:pPr>
              <a:spcBef>
                <a:spcPts val="0"/>
              </a:spcBef>
              <a:spcAft>
                <a:spcPts val="1900"/>
              </a:spcAft>
            </a:pPr>
            <a:r>
              <a:rPr lang="en-GB" sz="2600" dirty="0"/>
              <a:t>Social Worker</a:t>
            </a:r>
          </a:p>
          <a:p>
            <a:pPr>
              <a:spcBef>
                <a:spcPts val="0"/>
              </a:spcBef>
              <a:spcAft>
                <a:spcPts val="1900"/>
              </a:spcAft>
            </a:pPr>
            <a:r>
              <a:rPr lang="en-GB" sz="2600" dirty="0"/>
              <a:t>Psychologist, </a:t>
            </a:r>
            <a:br>
              <a:rPr lang="en-GB" sz="2600" dirty="0"/>
            </a:br>
            <a:r>
              <a:rPr lang="en-GB" sz="2600" dirty="0"/>
              <a:t>Psychotherapist</a:t>
            </a:r>
          </a:p>
          <a:p>
            <a:pPr>
              <a:spcBef>
                <a:spcPts val="0"/>
              </a:spcBef>
              <a:spcAft>
                <a:spcPts val="1900"/>
              </a:spcAft>
            </a:pPr>
            <a:r>
              <a:rPr lang="en-GB" sz="2600" dirty="0"/>
              <a:t>Occupational Therapist</a:t>
            </a:r>
          </a:p>
          <a:p>
            <a:pPr>
              <a:spcBef>
                <a:spcPts val="0"/>
              </a:spcBef>
              <a:spcAft>
                <a:spcPts val="1900"/>
              </a:spcAft>
            </a:pPr>
            <a:r>
              <a:rPr lang="en-GB" sz="2600" dirty="0"/>
              <a:t>Support worker: housing,</a:t>
            </a:r>
            <a:br>
              <a:rPr lang="en-GB" sz="2600" dirty="0"/>
            </a:br>
            <a:r>
              <a:rPr lang="en-GB" sz="2600" dirty="0"/>
              <a:t>daily living, education, volunteering, employment(?)</a:t>
            </a:r>
          </a:p>
          <a:p>
            <a:pPr>
              <a:spcBef>
                <a:spcPts val="0"/>
              </a:spcBef>
              <a:spcAft>
                <a:spcPts val="1900"/>
              </a:spcAft>
            </a:pPr>
            <a:r>
              <a:rPr lang="en-GB" sz="2600" dirty="0"/>
              <a:t>Employment Specialist </a:t>
            </a:r>
          </a:p>
        </p:txBody>
      </p:sp>
      <p:pic>
        <p:nvPicPr>
          <p:cNvPr id="2050" name="Picture 2" descr="http://residualincomelife.com/wp-content/uploads/2012/11/jack-of-all-trade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98"/>
          <a:stretch/>
        </p:blipFill>
        <p:spPr bwMode="auto">
          <a:xfrm>
            <a:off x="4697296" y="2132856"/>
            <a:ext cx="4065725" cy="2753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 people say they need?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492896"/>
            <a:ext cx="8208912" cy="4032448"/>
          </a:xfrm>
        </p:spPr>
        <p:txBody>
          <a:bodyPr numCol="1"/>
          <a:lstStyle/>
          <a:p>
            <a:pPr>
              <a:spcBef>
                <a:spcPts val="0"/>
              </a:spcBef>
              <a:spcAft>
                <a:spcPts val="1900"/>
              </a:spcAft>
            </a:pPr>
            <a:r>
              <a:rPr lang="en-GB" sz="3800" dirty="0"/>
              <a:t>Somewhere to live</a:t>
            </a:r>
          </a:p>
          <a:p>
            <a:pPr>
              <a:spcBef>
                <a:spcPts val="0"/>
              </a:spcBef>
              <a:spcAft>
                <a:spcPts val="1900"/>
              </a:spcAft>
            </a:pPr>
            <a:r>
              <a:rPr lang="en-GB" sz="3800" dirty="0"/>
              <a:t>Someone to love</a:t>
            </a:r>
          </a:p>
          <a:p>
            <a:pPr>
              <a:spcBef>
                <a:spcPts val="0"/>
              </a:spcBef>
              <a:spcAft>
                <a:spcPts val="1900"/>
              </a:spcAft>
            </a:pPr>
            <a:r>
              <a:rPr lang="en-GB" sz="3800" dirty="0"/>
              <a:t>Something to do</a:t>
            </a:r>
          </a:p>
          <a:p>
            <a:pPr>
              <a:spcBef>
                <a:spcPts val="0"/>
              </a:spcBef>
              <a:spcAft>
                <a:spcPts val="1900"/>
              </a:spcAft>
            </a:pPr>
            <a:r>
              <a:rPr lang="en-GB" sz="3800" dirty="0"/>
              <a:t>Someone who helps</a:t>
            </a:r>
          </a:p>
          <a:p>
            <a:pPr>
              <a:spcBef>
                <a:spcPts val="0"/>
              </a:spcBef>
              <a:spcAft>
                <a:spcPts val="1900"/>
              </a:spcAft>
            </a:pPr>
            <a:endParaRPr lang="en-GB" sz="4000" dirty="0"/>
          </a:p>
        </p:txBody>
      </p:sp>
      <p:pic>
        <p:nvPicPr>
          <p:cNvPr id="5122" name="Picture 2" descr="http://www.cardiomyopathy.org/assets/snippets/phpThumb/phpThumb.php?src=http://www.cardiomyopathy.org/assets/images/news/Surveyyp.jpg&amp;w=500&amp;h=5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276872"/>
            <a:ext cx="3141870" cy="3349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764681"/>
      </p:ext>
    </p:extLst>
  </p:cSld>
  <p:clrMapOvr>
    <a:masterClrMapping/>
  </p:clrMapOvr>
  <p:transition>
    <p:pull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different about IPS?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81200"/>
            <a:ext cx="8208912" cy="4544144"/>
          </a:xfrm>
        </p:spPr>
        <p:txBody>
          <a:bodyPr numCol="1"/>
          <a:lstStyle/>
          <a:p>
            <a:pPr>
              <a:spcBef>
                <a:spcPts val="0"/>
              </a:spcBef>
              <a:spcAft>
                <a:spcPts val="1900"/>
              </a:spcAft>
            </a:pPr>
            <a:r>
              <a:rPr lang="en-GB" sz="2600" dirty="0"/>
              <a:t>No-one excluded</a:t>
            </a:r>
          </a:p>
          <a:p>
            <a:pPr>
              <a:spcBef>
                <a:spcPts val="0"/>
              </a:spcBef>
              <a:spcAft>
                <a:spcPts val="1900"/>
              </a:spcAft>
            </a:pPr>
            <a:r>
              <a:rPr lang="en-GB" sz="2600" dirty="0"/>
              <a:t>Rapid job placement</a:t>
            </a:r>
          </a:p>
          <a:p>
            <a:pPr>
              <a:spcBef>
                <a:spcPts val="0"/>
              </a:spcBef>
              <a:spcAft>
                <a:spcPts val="1900"/>
              </a:spcAft>
            </a:pPr>
            <a:r>
              <a:rPr lang="en-GB" sz="2600" dirty="0"/>
              <a:t>Minimal pre-work training</a:t>
            </a:r>
          </a:p>
          <a:p>
            <a:pPr>
              <a:spcBef>
                <a:spcPts val="0"/>
              </a:spcBef>
              <a:spcAft>
                <a:spcPts val="1900"/>
              </a:spcAft>
            </a:pPr>
            <a:r>
              <a:rPr lang="en-GB" sz="2600" dirty="0"/>
              <a:t>Personalised job search</a:t>
            </a:r>
          </a:p>
          <a:p>
            <a:pPr>
              <a:spcBef>
                <a:spcPts val="0"/>
              </a:spcBef>
              <a:spcAft>
                <a:spcPts val="1900"/>
              </a:spcAft>
            </a:pPr>
            <a:r>
              <a:rPr lang="en-GB" sz="2600" dirty="0"/>
              <a:t>Finding understanding employers</a:t>
            </a:r>
          </a:p>
          <a:p>
            <a:pPr>
              <a:spcBef>
                <a:spcPts val="0"/>
              </a:spcBef>
              <a:spcAft>
                <a:spcPts val="1900"/>
              </a:spcAft>
            </a:pPr>
            <a:r>
              <a:rPr lang="en-GB" sz="2600" dirty="0"/>
              <a:t>Long-term support in work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96136" y="2762853"/>
            <a:ext cx="309634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900" b="1" dirty="0">
                <a:solidFill>
                  <a:srgbClr val="0070C0"/>
                </a:solidFill>
              </a:rPr>
              <a:t>Individual Placement and Support 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5724129" y="2173144"/>
            <a:ext cx="3240359" cy="3416096"/>
          </a:xfrm>
          <a:prstGeom prst="ellipse">
            <a:avLst/>
          </a:prstGeom>
          <a:noFill/>
          <a:ln w="571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764681"/>
      </p:ext>
    </p:extLst>
  </p:cSld>
  <p:clrMapOvr>
    <a:masterClrMapping/>
  </p:clrMapOvr>
  <p:transition>
    <p:pull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4718248" cy="1347936"/>
          </a:xfrm>
        </p:spPr>
        <p:txBody>
          <a:bodyPr/>
          <a:lstStyle/>
          <a:p>
            <a:r>
              <a:rPr lang="en-GB" dirty="0"/>
              <a:t>US 1996 </a:t>
            </a:r>
            <a:br>
              <a:rPr lang="en-GB" dirty="0"/>
            </a:br>
            <a:r>
              <a:rPr lang="en-GB" dirty="0"/>
              <a:t>First IPS trials produced surprising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9792" y="2132856"/>
            <a:ext cx="6120680" cy="3456384"/>
          </a:xfrm>
        </p:spPr>
        <p:txBody>
          <a:bodyPr/>
          <a:lstStyle/>
          <a:p>
            <a:pPr>
              <a:spcBef>
                <a:spcPts val="1372"/>
              </a:spcBef>
            </a:pPr>
            <a:r>
              <a:rPr lang="en-GB" dirty="0"/>
              <a:t>Employment rates in first trial were twice as good as existing model</a:t>
            </a:r>
          </a:p>
          <a:p>
            <a:pPr>
              <a:spcBef>
                <a:spcPts val="1372"/>
              </a:spcBef>
            </a:pPr>
            <a:r>
              <a:rPr lang="en-GB" dirty="0"/>
              <a:t>Challenged long-held beliefs that work is not good for some people</a:t>
            </a:r>
          </a:p>
          <a:p>
            <a:pPr>
              <a:spcBef>
                <a:spcPts val="1372"/>
              </a:spcBef>
            </a:pPr>
            <a:r>
              <a:rPr lang="en-GB" dirty="0"/>
              <a:t>Led to conversion of old-style day services to IPS services</a:t>
            </a:r>
          </a:p>
          <a:p>
            <a:endParaRPr lang="en-GB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405242574"/>
              </p:ext>
            </p:extLst>
          </p:nvPr>
        </p:nvGraphicFramePr>
        <p:xfrm>
          <a:off x="467544" y="2274540"/>
          <a:ext cx="1924050" cy="3314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Straight Connector 6"/>
          <p:cNvCxnSpPr/>
          <p:nvPr/>
        </p:nvCxnSpPr>
        <p:spPr bwMode="auto">
          <a:xfrm>
            <a:off x="539552" y="2564904"/>
            <a:ext cx="0" cy="2736304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flipH="1">
            <a:off x="539552" y="5301208"/>
            <a:ext cx="1872208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4340" name="Picture 4" descr="http://www.ketchum.com/sites/default/files/styles/media_640w/public/kpc_change_image_0.jpg"/>
          <p:cNvPicPr>
            <a:picLocks noChangeAspect="1" noChangeArrowheads="1"/>
          </p:cNvPicPr>
          <p:nvPr/>
        </p:nvPicPr>
        <p:blipFill>
          <a:blip r:embed="rId3"/>
          <a:srcRect t="26112" b="6743"/>
          <a:stretch>
            <a:fillRect/>
          </a:stretch>
        </p:blipFill>
        <p:spPr bwMode="auto">
          <a:xfrm>
            <a:off x="539552" y="5805264"/>
            <a:ext cx="8604448" cy="86409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83568" y="1986508"/>
            <a:ext cx="64807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300" b="1" dirty="0">
                <a:solidFill>
                  <a:srgbClr val="0070C0"/>
                </a:solidFill>
              </a:rPr>
              <a:t>2x</a:t>
            </a:r>
            <a:r>
              <a:rPr lang="en-GB" sz="3900" b="1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19672" y="3238227"/>
            <a:ext cx="64807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300" b="1" dirty="0">
                <a:solidFill>
                  <a:srgbClr val="0070C0"/>
                </a:solidFill>
              </a:rPr>
              <a:t>1x</a:t>
            </a:r>
            <a:r>
              <a:rPr lang="en-GB" sz="3900" b="1" dirty="0">
                <a:solidFill>
                  <a:srgbClr val="0070C0"/>
                </a:solidFill>
              </a:rPr>
              <a:t> </a:t>
            </a:r>
          </a:p>
        </p:txBody>
      </p:sp>
    </p:spTree>
  </p:cSld>
  <p:clrMapOvr>
    <a:masterClrMapping/>
  </p:clrMapOvr>
  <p:transition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4752528" cy="1131912"/>
          </a:xfrm>
        </p:spPr>
        <p:txBody>
          <a:bodyPr/>
          <a:lstStyle/>
          <a:p>
            <a:r>
              <a:rPr lang="en-GB" sz="2300" dirty="0"/>
              <a:t>Converting traditional services to IPS: Employment rates</a:t>
            </a:r>
            <a:br>
              <a:rPr lang="en-GB" sz="2300" dirty="0"/>
            </a:br>
            <a:endParaRPr lang="en-GB" sz="2300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3568" y="2132856"/>
            <a:ext cx="8030744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835" y="476672"/>
            <a:ext cx="4572000" cy="1143000"/>
          </a:xfrm>
        </p:spPr>
        <p:txBody>
          <a:bodyPr/>
          <a:lstStyle/>
          <a:p>
            <a:r>
              <a:rPr lang="en-GB" dirty="0"/>
              <a:t>IPS is cheaper and more effective than a social enterprise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2348880"/>
            <a:ext cx="7342584" cy="720080"/>
          </a:xfrm>
        </p:spPr>
        <p:txBody>
          <a:bodyPr/>
          <a:lstStyle/>
          <a:p>
            <a:pPr lvl="0">
              <a:buNone/>
            </a:pPr>
            <a:r>
              <a:rPr lang="en-GB" dirty="0"/>
              <a:t>All the funding goes directly to the support!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endParaRPr lang="en-GB" dirty="0"/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3"/>
          <a:srcRect l="19217" r="27937" b="8720"/>
          <a:stretch>
            <a:fillRect/>
          </a:stretch>
        </p:blipFill>
        <p:spPr bwMode="auto">
          <a:xfrm>
            <a:off x="7504208" y="4876768"/>
            <a:ext cx="240027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3"/>
          <a:srcRect l="19217" r="27937" b="8720"/>
          <a:stretch>
            <a:fillRect/>
          </a:stretch>
        </p:blipFill>
        <p:spPr bwMode="auto">
          <a:xfrm>
            <a:off x="7144169" y="4876768"/>
            <a:ext cx="240027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3"/>
          <a:srcRect l="19217" r="27937" b="8720"/>
          <a:stretch>
            <a:fillRect/>
          </a:stretch>
        </p:blipFill>
        <p:spPr bwMode="auto">
          <a:xfrm>
            <a:off x="7864248" y="4876768"/>
            <a:ext cx="240027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3"/>
          <a:srcRect l="19217" r="27937" b="8720"/>
          <a:stretch>
            <a:fillRect/>
          </a:stretch>
        </p:blipFill>
        <p:spPr bwMode="auto">
          <a:xfrm>
            <a:off x="8224288" y="4876768"/>
            <a:ext cx="240027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3"/>
          <a:srcRect l="19217" r="27937" b="8720"/>
          <a:stretch>
            <a:fillRect/>
          </a:stretch>
        </p:blipFill>
        <p:spPr bwMode="auto">
          <a:xfrm>
            <a:off x="6784128" y="4876768"/>
            <a:ext cx="240027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3"/>
          <a:srcRect l="19217" r="27937" b="8720"/>
          <a:stretch>
            <a:fillRect/>
          </a:stretch>
        </p:blipFill>
        <p:spPr bwMode="auto">
          <a:xfrm>
            <a:off x="7504208" y="4372712"/>
            <a:ext cx="240027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3"/>
          <a:srcRect l="19217" r="27937" b="8720"/>
          <a:stretch>
            <a:fillRect/>
          </a:stretch>
        </p:blipFill>
        <p:spPr bwMode="auto">
          <a:xfrm>
            <a:off x="7144169" y="4372712"/>
            <a:ext cx="240027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3"/>
          <a:srcRect l="19217" r="27937" b="8720"/>
          <a:stretch>
            <a:fillRect/>
          </a:stretch>
        </p:blipFill>
        <p:spPr bwMode="auto">
          <a:xfrm>
            <a:off x="7864248" y="4372712"/>
            <a:ext cx="240027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3"/>
          <a:srcRect l="19217" r="27937" b="8720"/>
          <a:stretch>
            <a:fillRect/>
          </a:stretch>
        </p:blipFill>
        <p:spPr bwMode="auto">
          <a:xfrm>
            <a:off x="8224288" y="4372712"/>
            <a:ext cx="240027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3"/>
          <a:srcRect l="19217" r="27937" b="8720"/>
          <a:stretch>
            <a:fillRect/>
          </a:stretch>
        </p:blipFill>
        <p:spPr bwMode="auto">
          <a:xfrm>
            <a:off x="6784128" y="4372712"/>
            <a:ext cx="240027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4"/>
          <p:cNvPicPr>
            <a:picLocks noChangeAspect="1" noChangeArrowheads="1"/>
          </p:cNvPicPr>
          <p:nvPr/>
        </p:nvPicPr>
        <p:blipFill>
          <a:blip r:embed="rId3"/>
          <a:srcRect l="19217" r="27937" b="8720"/>
          <a:stretch>
            <a:fillRect/>
          </a:stretch>
        </p:blipFill>
        <p:spPr bwMode="auto">
          <a:xfrm>
            <a:off x="7504208" y="5380824"/>
            <a:ext cx="240027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4"/>
          <p:cNvPicPr>
            <a:picLocks noChangeAspect="1" noChangeArrowheads="1"/>
          </p:cNvPicPr>
          <p:nvPr/>
        </p:nvPicPr>
        <p:blipFill>
          <a:blip r:embed="rId3"/>
          <a:srcRect l="19217" r="27937" b="8720"/>
          <a:stretch>
            <a:fillRect/>
          </a:stretch>
        </p:blipFill>
        <p:spPr bwMode="auto">
          <a:xfrm>
            <a:off x="7144169" y="5380824"/>
            <a:ext cx="240027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4"/>
          <p:cNvPicPr>
            <a:picLocks noChangeAspect="1" noChangeArrowheads="1"/>
          </p:cNvPicPr>
          <p:nvPr/>
        </p:nvPicPr>
        <p:blipFill>
          <a:blip r:embed="rId3"/>
          <a:srcRect l="19217" r="27937" b="8720"/>
          <a:stretch>
            <a:fillRect/>
          </a:stretch>
        </p:blipFill>
        <p:spPr bwMode="auto">
          <a:xfrm>
            <a:off x="7864248" y="5380824"/>
            <a:ext cx="240027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4"/>
          <p:cNvPicPr>
            <a:picLocks noChangeAspect="1" noChangeArrowheads="1"/>
          </p:cNvPicPr>
          <p:nvPr/>
        </p:nvPicPr>
        <p:blipFill>
          <a:blip r:embed="rId3"/>
          <a:srcRect l="19217" r="27937" b="8720"/>
          <a:stretch>
            <a:fillRect/>
          </a:stretch>
        </p:blipFill>
        <p:spPr bwMode="auto">
          <a:xfrm>
            <a:off x="6784128" y="5380824"/>
            <a:ext cx="240027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3"/>
          <a:srcRect l="19217" r="27937" b="8720"/>
          <a:stretch>
            <a:fillRect/>
          </a:stretch>
        </p:blipFill>
        <p:spPr bwMode="auto">
          <a:xfrm>
            <a:off x="7504208" y="3868656"/>
            <a:ext cx="240027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4"/>
          <p:cNvPicPr>
            <a:picLocks noChangeAspect="1" noChangeArrowheads="1"/>
          </p:cNvPicPr>
          <p:nvPr/>
        </p:nvPicPr>
        <p:blipFill>
          <a:blip r:embed="rId3"/>
          <a:srcRect l="19217" r="27937" b="8720"/>
          <a:stretch>
            <a:fillRect/>
          </a:stretch>
        </p:blipFill>
        <p:spPr bwMode="auto">
          <a:xfrm>
            <a:off x="7144169" y="3868656"/>
            <a:ext cx="240027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4"/>
          <p:cNvPicPr>
            <a:picLocks noChangeAspect="1" noChangeArrowheads="1"/>
          </p:cNvPicPr>
          <p:nvPr/>
        </p:nvPicPr>
        <p:blipFill>
          <a:blip r:embed="rId3"/>
          <a:srcRect l="19217" r="27937" b="8720"/>
          <a:stretch>
            <a:fillRect/>
          </a:stretch>
        </p:blipFill>
        <p:spPr bwMode="auto">
          <a:xfrm>
            <a:off x="7864248" y="3868656"/>
            <a:ext cx="240027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4"/>
          <p:cNvPicPr>
            <a:picLocks noChangeAspect="1" noChangeArrowheads="1"/>
          </p:cNvPicPr>
          <p:nvPr/>
        </p:nvPicPr>
        <p:blipFill>
          <a:blip r:embed="rId3"/>
          <a:srcRect l="19217" r="27937" b="8720"/>
          <a:stretch>
            <a:fillRect/>
          </a:stretch>
        </p:blipFill>
        <p:spPr bwMode="auto">
          <a:xfrm>
            <a:off x="8224288" y="3868656"/>
            <a:ext cx="240027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4"/>
          <p:cNvPicPr>
            <a:picLocks noChangeAspect="1" noChangeArrowheads="1"/>
          </p:cNvPicPr>
          <p:nvPr/>
        </p:nvPicPr>
        <p:blipFill>
          <a:blip r:embed="rId3"/>
          <a:srcRect l="19217" r="27937" b="8720"/>
          <a:stretch>
            <a:fillRect/>
          </a:stretch>
        </p:blipFill>
        <p:spPr bwMode="auto">
          <a:xfrm>
            <a:off x="6784128" y="3868656"/>
            <a:ext cx="240027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/>
          <a:srcRect r="10714"/>
          <a:stretch>
            <a:fillRect/>
          </a:stretch>
        </p:blipFill>
        <p:spPr bwMode="auto">
          <a:xfrm>
            <a:off x="755576" y="3592033"/>
            <a:ext cx="18002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20032" y="4300704"/>
            <a:ext cx="617984" cy="795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TextBox 41"/>
          <p:cNvSpPr txBox="1"/>
          <p:nvPr/>
        </p:nvSpPr>
        <p:spPr>
          <a:xfrm>
            <a:off x="4983928" y="3007143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€€€€</a:t>
            </a:r>
          </a:p>
        </p:txBody>
      </p:sp>
      <p:grpSp>
        <p:nvGrpSpPr>
          <p:cNvPr id="4" name="Group 42"/>
          <p:cNvGrpSpPr/>
          <p:nvPr/>
        </p:nvGrpSpPr>
        <p:grpSpPr>
          <a:xfrm>
            <a:off x="8224288" y="5351909"/>
            <a:ext cx="330658" cy="388955"/>
            <a:chOff x="6012160" y="2831909"/>
            <a:chExt cx="936104" cy="1101147"/>
          </a:xfrm>
        </p:grpSpPr>
        <p:pic>
          <p:nvPicPr>
            <p:cNvPr id="44" name="Picture 4"/>
            <p:cNvPicPr>
              <a:picLocks noChangeAspect="1" noChangeArrowheads="1"/>
            </p:cNvPicPr>
            <p:nvPr/>
          </p:nvPicPr>
          <p:blipFill>
            <a:blip r:embed="rId3"/>
            <a:srcRect l="19217" r="27937" b="8720"/>
            <a:stretch>
              <a:fillRect/>
            </a:stretch>
          </p:blipFill>
          <p:spPr bwMode="auto">
            <a:xfrm>
              <a:off x="6156177" y="3068960"/>
              <a:ext cx="576064" cy="864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" name="Group 29"/>
            <p:cNvGrpSpPr/>
            <p:nvPr/>
          </p:nvGrpSpPr>
          <p:grpSpPr>
            <a:xfrm>
              <a:off x="6012160" y="2831909"/>
              <a:ext cx="936104" cy="1084962"/>
              <a:chOff x="5436096" y="1968255"/>
              <a:chExt cx="1656184" cy="1919547"/>
            </a:xfrm>
          </p:grpSpPr>
          <p:pic>
            <p:nvPicPr>
              <p:cNvPr id="47" name="Picture 5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5436096" y="2132856"/>
                <a:ext cx="1656184" cy="17549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8" name="TextBox 47"/>
              <p:cNvSpPr txBox="1"/>
              <p:nvPr/>
            </p:nvSpPr>
            <p:spPr>
              <a:xfrm rot="780000">
                <a:off x="6282400" y="1968255"/>
                <a:ext cx="623097" cy="82586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sz="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 bwMode="auto">
            <a:xfrm>
              <a:off x="6337762" y="3209845"/>
              <a:ext cx="36742" cy="9798"/>
            </a:xfrm>
            <a:custGeom>
              <a:avLst/>
              <a:gdLst>
                <a:gd name="connsiteX0" fmla="*/ 0 w 65005"/>
                <a:gd name="connsiteY0" fmla="*/ 6500 h 17335"/>
                <a:gd name="connsiteX1" fmla="*/ 4334 w 65005"/>
                <a:gd name="connsiteY1" fmla="*/ 13001 h 17335"/>
                <a:gd name="connsiteX2" fmla="*/ 17335 w 65005"/>
                <a:gd name="connsiteY2" fmla="*/ 17335 h 17335"/>
                <a:gd name="connsiteX3" fmla="*/ 49837 w 65005"/>
                <a:gd name="connsiteY3" fmla="*/ 15168 h 17335"/>
                <a:gd name="connsiteX4" fmla="*/ 58505 w 65005"/>
                <a:gd name="connsiteY4" fmla="*/ 4334 h 17335"/>
                <a:gd name="connsiteX5" fmla="*/ 65005 w 65005"/>
                <a:gd name="connsiteY5" fmla="*/ 0 h 17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5005" h="17335">
                  <a:moveTo>
                    <a:pt x="0" y="6500"/>
                  </a:moveTo>
                  <a:cubicBezTo>
                    <a:pt x="1445" y="8667"/>
                    <a:pt x="2126" y="11621"/>
                    <a:pt x="4334" y="13001"/>
                  </a:cubicBezTo>
                  <a:cubicBezTo>
                    <a:pt x="8208" y="15422"/>
                    <a:pt x="17335" y="17335"/>
                    <a:pt x="17335" y="17335"/>
                  </a:cubicBezTo>
                  <a:cubicBezTo>
                    <a:pt x="28169" y="16613"/>
                    <a:pt x="39127" y="16953"/>
                    <a:pt x="49837" y="15168"/>
                  </a:cubicBezTo>
                  <a:cubicBezTo>
                    <a:pt x="59868" y="13496"/>
                    <a:pt x="54085" y="9859"/>
                    <a:pt x="58505" y="4334"/>
                  </a:cubicBezTo>
                  <a:cubicBezTo>
                    <a:pt x="60132" y="2300"/>
                    <a:pt x="65005" y="0"/>
                    <a:pt x="65005" y="0"/>
                  </a:cubicBezTo>
                </a:path>
              </a:pathLst>
            </a:cu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ＭＳ Ｐゴシック" pitchFamily="16" charset="-128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2699792" y="3459194"/>
            <a:ext cx="2520280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 pitchFamily="34" charset="0"/>
              <a:buChar char="•"/>
            </a:pPr>
            <a:r>
              <a:rPr lang="en-GB" sz="2300" dirty="0">
                <a:solidFill>
                  <a:schemeClr val="tx2">
                    <a:lumMod val="50000"/>
                  </a:schemeClr>
                </a:solidFill>
              </a:rPr>
              <a:t>Overheads</a:t>
            </a:r>
          </a:p>
          <a:p>
            <a:pPr marL="265113" indent="-265113">
              <a:buFont typeface="Arial" pitchFamily="34" charset="0"/>
              <a:buChar char="•"/>
            </a:pPr>
            <a:r>
              <a:rPr lang="en-GB" sz="2300" dirty="0">
                <a:solidFill>
                  <a:schemeClr val="tx2">
                    <a:lumMod val="50000"/>
                  </a:schemeClr>
                </a:solidFill>
              </a:rPr>
              <a:t>Rent</a:t>
            </a:r>
          </a:p>
          <a:p>
            <a:pPr marL="265113" indent="-265113">
              <a:buFont typeface="Arial" pitchFamily="34" charset="0"/>
              <a:buChar char="•"/>
            </a:pPr>
            <a:r>
              <a:rPr lang="en-GB" sz="2300" dirty="0">
                <a:solidFill>
                  <a:schemeClr val="tx2">
                    <a:lumMod val="50000"/>
                  </a:schemeClr>
                </a:solidFill>
              </a:rPr>
              <a:t>Staff</a:t>
            </a:r>
          </a:p>
          <a:p>
            <a:pPr marL="265113" indent="-265113">
              <a:buFont typeface="Arial" pitchFamily="34" charset="0"/>
              <a:buChar char="•"/>
            </a:pPr>
            <a:r>
              <a:rPr lang="en-GB" sz="2300" dirty="0">
                <a:solidFill>
                  <a:schemeClr val="tx2">
                    <a:lumMod val="50000"/>
                  </a:schemeClr>
                </a:solidFill>
              </a:rPr>
              <a:t>Equipment</a:t>
            </a:r>
          </a:p>
          <a:p>
            <a:pPr marL="265113" indent="-265113">
              <a:buFont typeface="Arial" pitchFamily="34" charset="0"/>
              <a:buChar char="•"/>
            </a:pPr>
            <a:r>
              <a:rPr lang="en-GB" sz="2300" dirty="0">
                <a:solidFill>
                  <a:schemeClr val="tx2">
                    <a:lumMod val="50000"/>
                  </a:schemeClr>
                </a:solidFill>
              </a:rPr>
              <a:t>insurance</a:t>
            </a:r>
          </a:p>
          <a:p>
            <a:pPr marL="265113" indent="-265113">
              <a:buFont typeface="Arial" pitchFamily="34" charset="0"/>
              <a:buChar char="•"/>
            </a:pPr>
            <a:r>
              <a:rPr lang="en-GB" sz="2300" dirty="0">
                <a:solidFill>
                  <a:schemeClr val="tx2">
                    <a:lumMod val="50000"/>
                  </a:schemeClr>
                </a:solidFill>
              </a:rPr>
              <a:t>Trading losses</a:t>
            </a:r>
          </a:p>
          <a:p>
            <a:pPr marL="265113" indent="-265113">
              <a:buFont typeface="Arial" pitchFamily="34" charset="0"/>
              <a:buChar char="•"/>
            </a:pPr>
            <a:endParaRPr lang="en-GB" sz="23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0" name="Down Arrow 49"/>
          <p:cNvSpPr/>
          <p:nvPr/>
        </p:nvSpPr>
        <p:spPr bwMode="auto">
          <a:xfrm>
            <a:off x="5848024" y="2852936"/>
            <a:ext cx="504056" cy="1231744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  <a:ea typeface="ＭＳ Ｐゴシック" pitchFamily="16" charset="-128"/>
            </a:endParaRPr>
          </a:p>
        </p:txBody>
      </p:sp>
    </p:spTree>
  </p:cSld>
  <p:clrMapOvr>
    <a:masterClrMapping/>
  </p:clrMapOvr>
  <p:transition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rlv.zcache.com/award_ribbon_green_photosculpture-p153848088904029968z8wb9_400.jpg"/>
          <p:cNvPicPr>
            <a:picLocks noChangeAspect="1" noChangeArrowheads="1"/>
          </p:cNvPicPr>
          <p:nvPr/>
        </p:nvPicPr>
        <p:blipFill>
          <a:blip r:embed="rId2"/>
          <a:srcRect l="-1253" t="11322" r="-2697" b="7453"/>
          <a:stretch>
            <a:fillRect/>
          </a:stretch>
        </p:blipFill>
        <p:spPr bwMode="auto">
          <a:xfrm rot="20796292">
            <a:off x="2993920" y="3549862"/>
            <a:ext cx="2394606" cy="2820452"/>
          </a:xfrm>
          <a:prstGeom prst="cloud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4680520" cy="987896"/>
          </a:xfrm>
        </p:spPr>
        <p:txBody>
          <a:bodyPr/>
          <a:lstStyle/>
          <a:p>
            <a:r>
              <a:rPr lang="en-GB" dirty="0"/>
              <a:t>UK Centres of Excellence demonstrating IPS</a:t>
            </a:r>
          </a:p>
        </p:txBody>
      </p:sp>
      <p:sp>
        <p:nvSpPr>
          <p:cNvPr id="3" name="Rectangle 2"/>
          <p:cNvSpPr/>
          <p:nvPr/>
        </p:nvSpPr>
        <p:spPr>
          <a:xfrm>
            <a:off x="-9386" y="3068960"/>
            <a:ext cx="8964488" cy="4093428"/>
          </a:xfrm>
          <a:prstGeom prst="rect">
            <a:avLst/>
          </a:prstGeom>
          <a:ln>
            <a:noFill/>
          </a:ln>
        </p:spPr>
        <p:txBody>
          <a:bodyPr wrap="square" numCol="2">
            <a:spAutoFit/>
          </a:bodyPr>
          <a:lstStyle/>
          <a:p>
            <a:pPr marL="452438">
              <a:spcAft>
                <a:spcPts val="1200"/>
              </a:spcAft>
            </a:pPr>
            <a:r>
              <a:rPr lang="en-GB" sz="2000" dirty="0">
                <a:solidFill>
                  <a:schemeClr val="accent2"/>
                </a:solidFill>
              </a:rPr>
              <a:t>Central &amp; North West London</a:t>
            </a:r>
          </a:p>
          <a:p>
            <a:pPr marL="452438">
              <a:spcAft>
                <a:spcPts val="1200"/>
              </a:spcAft>
            </a:pPr>
            <a:r>
              <a:rPr lang="en-GB" sz="2000" dirty="0">
                <a:solidFill>
                  <a:schemeClr val="accent2"/>
                </a:solidFill>
              </a:rPr>
              <a:t>Coventry</a:t>
            </a:r>
          </a:p>
          <a:p>
            <a:pPr marL="452438">
              <a:spcAft>
                <a:spcPts val="1200"/>
              </a:spcAft>
            </a:pPr>
            <a:r>
              <a:rPr lang="en-GB" sz="2000" dirty="0">
                <a:solidFill>
                  <a:schemeClr val="accent2"/>
                </a:solidFill>
              </a:rPr>
              <a:t>Devon</a:t>
            </a:r>
          </a:p>
          <a:p>
            <a:pPr marL="452438">
              <a:spcAft>
                <a:spcPts val="1200"/>
              </a:spcAft>
            </a:pPr>
            <a:r>
              <a:rPr lang="en-GB" sz="2000" dirty="0">
                <a:solidFill>
                  <a:schemeClr val="accent2"/>
                </a:solidFill>
              </a:rPr>
              <a:t>Essex</a:t>
            </a:r>
          </a:p>
          <a:p>
            <a:pPr marL="452438">
              <a:spcAft>
                <a:spcPts val="1200"/>
              </a:spcAft>
            </a:pPr>
            <a:r>
              <a:rPr lang="en-GB" sz="2000" dirty="0">
                <a:solidFill>
                  <a:schemeClr val="accent2"/>
                </a:solidFill>
              </a:rPr>
              <a:t>Manchester</a:t>
            </a:r>
          </a:p>
          <a:p>
            <a:pPr marL="452438">
              <a:spcAft>
                <a:spcPts val="1200"/>
              </a:spcAft>
            </a:pPr>
            <a:r>
              <a:rPr lang="en-GB" sz="2000" dirty="0">
                <a:solidFill>
                  <a:schemeClr val="accent2"/>
                </a:solidFill>
              </a:rPr>
              <a:t>Nottingham</a:t>
            </a:r>
          </a:p>
          <a:p>
            <a:pPr marL="452438">
              <a:spcAft>
                <a:spcPts val="1200"/>
              </a:spcAft>
            </a:pPr>
            <a:r>
              <a:rPr lang="en-GB" sz="2000" dirty="0">
                <a:solidFill>
                  <a:schemeClr val="accent2"/>
                </a:solidFill>
              </a:rPr>
              <a:t>Shropshire</a:t>
            </a:r>
          </a:p>
          <a:p>
            <a:pPr marL="536575">
              <a:spcAft>
                <a:spcPts val="1200"/>
              </a:spcAft>
            </a:pPr>
            <a:endParaRPr lang="en-GB" sz="600" dirty="0">
              <a:solidFill>
                <a:schemeClr val="tx1"/>
              </a:solidFill>
            </a:endParaRPr>
          </a:p>
          <a:p>
            <a:pPr marL="536575">
              <a:spcAft>
                <a:spcPts val="1200"/>
              </a:spcAft>
            </a:pPr>
            <a:endParaRPr lang="en-GB" sz="2000" dirty="0">
              <a:solidFill>
                <a:schemeClr val="accent2"/>
              </a:solidFill>
            </a:endParaRPr>
          </a:p>
          <a:p>
            <a:pPr marL="1608138">
              <a:spcAft>
                <a:spcPts val="1200"/>
              </a:spcAft>
            </a:pPr>
            <a:r>
              <a:rPr lang="en-GB" sz="2000" dirty="0">
                <a:solidFill>
                  <a:schemeClr val="accent2"/>
                </a:solidFill>
              </a:rPr>
              <a:t>Somerset</a:t>
            </a:r>
          </a:p>
          <a:p>
            <a:pPr marL="1608138">
              <a:spcAft>
                <a:spcPts val="1200"/>
              </a:spcAft>
            </a:pPr>
            <a:r>
              <a:rPr lang="en-GB" sz="2000" dirty="0">
                <a:solidFill>
                  <a:schemeClr val="accent2"/>
                </a:solidFill>
              </a:rPr>
              <a:t>Staffordshire</a:t>
            </a:r>
          </a:p>
          <a:p>
            <a:pPr marL="1608138">
              <a:spcAft>
                <a:spcPts val="1200"/>
              </a:spcAft>
            </a:pPr>
            <a:r>
              <a:rPr lang="en-GB" sz="2000" dirty="0">
                <a:solidFill>
                  <a:schemeClr val="accent2"/>
                </a:solidFill>
              </a:rPr>
              <a:t>Stoke</a:t>
            </a:r>
          </a:p>
          <a:p>
            <a:pPr marL="1608138">
              <a:spcAft>
                <a:spcPts val="1200"/>
              </a:spcAft>
            </a:pPr>
            <a:r>
              <a:rPr lang="en-GB" sz="2000" dirty="0">
                <a:solidFill>
                  <a:schemeClr val="accent2"/>
                </a:solidFill>
              </a:rPr>
              <a:t>South West London</a:t>
            </a:r>
          </a:p>
          <a:p>
            <a:pPr marL="1608138">
              <a:spcAft>
                <a:spcPts val="1200"/>
              </a:spcAft>
            </a:pPr>
            <a:r>
              <a:rPr lang="en-GB" sz="2000" dirty="0">
                <a:solidFill>
                  <a:schemeClr val="accent2"/>
                </a:solidFill>
              </a:rPr>
              <a:t>Sussex</a:t>
            </a:r>
          </a:p>
          <a:p>
            <a:pPr marL="1608138">
              <a:spcAft>
                <a:spcPts val="1200"/>
              </a:spcAft>
            </a:pPr>
            <a:r>
              <a:rPr lang="en-GB" sz="2000" dirty="0">
                <a:solidFill>
                  <a:schemeClr val="accent2"/>
                </a:solidFill>
              </a:rPr>
              <a:t>Worcestershire</a:t>
            </a:r>
          </a:p>
          <a:p>
            <a:pPr marL="1608138">
              <a:spcAft>
                <a:spcPts val="1200"/>
              </a:spcAft>
            </a:pPr>
            <a:r>
              <a:rPr lang="en-GB" sz="2000" dirty="0">
                <a:solidFill>
                  <a:schemeClr val="accent2"/>
                </a:solidFill>
              </a:rPr>
              <a:t>Walsall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1560" y="2083495"/>
            <a:ext cx="756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Centre for Mental Health </a:t>
            </a:r>
            <a:r>
              <a:rPr lang="en-GB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recognises the high quality of IPS services in: </a:t>
            </a:r>
          </a:p>
        </p:txBody>
      </p:sp>
    </p:spTree>
  </p:cSld>
  <p:clrMapOvr>
    <a:masterClrMapping/>
  </p:clrMapOvr>
  <p:transition>
    <p:pull dir="d"/>
  </p:transition>
</p:sld>
</file>

<file path=ppt/theme/theme1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539D31"/>
      </a:dk2>
      <a:lt2>
        <a:srgbClr val="808080"/>
      </a:lt2>
      <a:accent1>
        <a:srgbClr val="DEECD4"/>
      </a:accent1>
      <a:accent2>
        <a:srgbClr val="333399"/>
      </a:accent2>
      <a:accent3>
        <a:srgbClr val="FFFFFF"/>
      </a:accent3>
      <a:accent4>
        <a:srgbClr val="000000"/>
      </a:accent4>
      <a:accent5>
        <a:srgbClr val="ECF4E6"/>
      </a:accent5>
      <a:accent6>
        <a:srgbClr val="2D2D8A"/>
      </a:accent6>
      <a:hlink>
        <a:srgbClr val="53AF31"/>
      </a:hlink>
      <a:folHlink>
        <a:srgbClr val="53AF31"/>
      </a:folHlink>
    </a:clrScheme>
    <a:fontScheme name="Blank Presentation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pitchFamily="34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pitchFamily="34" charset="0"/>
            <a:ea typeface="ＭＳ Ｐゴシック" pitchFamily="16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82578B7768F54D8895E9DE80BFB946" ma:contentTypeVersion="5" ma:contentTypeDescription="Create a new document." ma:contentTypeScope="" ma:versionID="59aaebf8da6ad1ca5d315ac49e810786">
  <xsd:schema xmlns:xsd="http://www.w3.org/2001/XMLSchema" xmlns:p="http://schemas.microsoft.com/office/2006/metadata/properties" targetNamespace="http://schemas.microsoft.com/office/2006/metadata/properties" ma:root="true" ma:fieldsID="3499b950577a2016a70f6249b5d50e6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8E11F38F-9CA8-407F-BCE6-AC053142C96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C62BFDC-46B0-49E6-8854-6AD326EBE2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8E7AB2BC-C155-4B93-9AA1-83E3734454C5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3372</TotalTime>
  <Words>368</Words>
  <Application>Microsoft Office PowerPoint</Application>
  <PresentationFormat>Předvádění na obrazovce (4:3)</PresentationFormat>
  <Paragraphs>98</Paragraphs>
  <Slides>13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Tahoma</vt:lpstr>
      <vt:lpstr>Blank</vt:lpstr>
      <vt:lpstr>UK Community Mental Health and Individual Placement and Support   </vt:lpstr>
      <vt:lpstr>Helping people with mental health needs to live independently</vt:lpstr>
      <vt:lpstr>UK community mental health support teams</vt:lpstr>
      <vt:lpstr>What do people say they need?</vt:lpstr>
      <vt:lpstr>What is different about IPS?</vt:lpstr>
      <vt:lpstr>US 1996  First IPS trials produced surprising results</vt:lpstr>
      <vt:lpstr>Converting traditional services to IPS: Employment rates </vt:lpstr>
      <vt:lpstr>IPS is cheaper and more effective than a social enterprise</vt:lpstr>
      <vt:lpstr>UK Centres of Excellence demonstrating IPS</vt:lpstr>
      <vt:lpstr>Add a Regional Trainer for better outcomes</vt:lpstr>
      <vt:lpstr>Paid work outcomes compared with monthly target April 2010-Nov 2011</vt:lpstr>
      <vt:lpstr>Supporting independent living</vt:lpstr>
      <vt:lpstr>Thank you </vt:lpstr>
    </vt:vector>
  </TitlesOfParts>
  <Company>Centre for Mental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IPS Local Implementation</dc:title>
  <dc:creator>jh</dc:creator>
  <cp:lastModifiedBy>Markéta Matoušková</cp:lastModifiedBy>
  <cp:revision>60</cp:revision>
  <dcterms:created xsi:type="dcterms:W3CDTF">2012-03-28T07:27:48Z</dcterms:created>
  <dcterms:modified xsi:type="dcterms:W3CDTF">2020-10-01T10:55:35Z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0x010100D082578B7768F54D8895E9DE80BFB946</vt:lpwstr>
  </property>
</Properties>
</file>