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2" r:id="rId25"/>
    <p:sldId id="284" r:id="rId26"/>
    <p:sldId id="285" r:id="rId27"/>
    <p:sldId id="258" r:id="rId2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8CA"/>
    <a:srgbClr val="E9608D"/>
    <a:srgbClr val="DB021B"/>
    <a:srgbClr val="B1C903"/>
    <a:srgbClr val="2CA28E"/>
    <a:srgbClr val="33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55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87E4E-167F-4C73-8EDC-82E5C873FF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67B4B6D-ED2E-4B48-BD5D-8BD852DD74A7}">
      <dgm:prSet phldrT="[Text]" custT="1"/>
      <dgm:spPr>
        <a:solidFill>
          <a:srgbClr val="25B8CA"/>
        </a:solidFill>
      </dgm:spPr>
      <dgm:t>
        <a:bodyPr/>
        <a:lstStyle/>
        <a:p>
          <a:r>
            <a:rPr lang="sv-SE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Work</a:t>
          </a:r>
        </a:p>
      </dgm:t>
    </dgm:pt>
    <dgm:pt modelId="{993E2BB3-247E-4595-B8F5-4AEFC8B33BFD}" type="parTrans" cxnId="{0F5D06A0-5EDF-44C7-A132-279F19AB4EAD}">
      <dgm:prSet/>
      <dgm:spPr/>
      <dgm:t>
        <a:bodyPr/>
        <a:lstStyle/>
        <a:p>
          <a:endParaRPr lang="sv-SE"/>
        </a:p>
      </dgm:t>
    </dgm:pt>
    <dgm:pt modelId="{44F0A600-FE90-407F-80A0-04F8D68C04E3}" type="sibTrans" cxnId="{0F5D06A0-5EDF-44C7-A132-279F19AB4EAD}">
      <dgm:prSet/>
      <dgm:spPr/>
      <dgm:t>
        <a:bodyPr/>
        <a:lstStyle/>
        <a:p>
          <a:endParaRPr lang="sv-SE"/>
        </a:p>
      </dgm:t>
    </dgm:pt>
    <dgm:pt modelId="{98FF8D99-C447-4CDA-8D6B-A39C1AB24107}">
      <dgm:prSet phldrT="[Text]" custT="1"/>
      <dgm:spPr>
        <a:solidFill>
          <a:srgbClr val="25B8CA"/>
        </a:solidFill>
      </dgm:spPr>
      <dgm:t>
        <a:bodyPr/>
        <a:lstStyle/>
        <a:p>
          <a:r>
            <a:rPr lang="sv-SE" sz="2800" dirty="0" err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Education</a:t>
          </a:r>
          <a:endParaRPr lang="sv-SE" sz="28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80B4004-788D-458C-9177-BAC5A2939FA9}" type="parTrans" cxnId="{78C0888D-0C6A-4FA3-B3F6-CB5DD1A94806}">
      <dgm:prSet/>
      <dgm:spPr/>
      <dgm:t>
        <a:bodyPr/>
        <a:lstStyle/>
        <a:p>
          <a:endParaRPr lang="sv-SE"/>
        </a:p>
      </dgm:t>
    </dgm:pt>
    <dgm:pt modelId="{90E56165-D3F6-4A91-A98E-D12702FBD4FA}" type="sibTrans" cxnId="{78C0888D-0C6A-4FA3-B3F6-CB5DD1A94806}">
      <dgm:prSet/>
      <dgm:spPr/>
      <dgm:t>
        <a:bodyPr/>
        <a:lstStyle/>
        <a:p>
          <a:endParaRPr lang="sv-SE"/>
        </a:p>
      </dgm:t>
    </dgm:pt>
    <dgm:pt modelId="{3583CEA0-5454-4F79-B1D4-A6FF79DF4A07}">
      <dgm:prSet phldrT="[Text]" custT="1"/>
      <dgm:spPr>
        <a:solidFill>
          <a:srgbClr val="25B8CA"/>
        </a:solidFill>
      </dgm:spPr>
      <dgm:t>
        <a:bodyPr/>
        <a:lstStyle/>
        <a:p>
          <a:r>
            <a:rPr lang="sv-SE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Projects</a:t>
          </a:r>
        </a:p>
      </dgm:t>
    </dgm:pt>
    <dgm:pt modelId="{0AF8EA7D-E565-4F08-9CCE-3257FBDADCA6}" type="parTrans" cxnId="{281B4A23-8DC9-4B28-BC77-01ED4BFCF5F3}">
      <dgm:prSet/>
      <dgm:spPr/>
      <dgm:t>
        <a:bodyPr/>
        <a:lstStyle/>
        <a:p>
          <a:endParaRPr lang="sv-SE"/>
        </a:p>
      </dgm:t>
    </dgm:pt>
    <dgm:pt modelId="{2BF26104-0924-46A8-A189-BD63DBC7DECA}" type="sibTrans" cxnId="{281B4A23-8DC9-4B28-BC77-01ED4BFCF5F3}">
      <dgm:prSet/>
      <dgm:spPr/>
      <dgm:t>
        <a:bodyPr/>
        <a:lstStyle/>
        <a:p>
          <a:endParaRPr lang="sv-SE"/>
        </a:p>
      </dgm:t>
    </dgm:pt>
    <dgm:pt modelId="{20E2E416-E83E-4A24-8C6A-EFB74FD9C919}" type="pres">
      <dgm:prSet presAssocID="{24F87E4E-167F-4C73-8EDC-82E5C873FF06}" presName="linear" presStyleCnt="0">
        <dgm:presLayoutVars>
          <dgm:dir/>
          <dgm:animLvl val="lvl"/>
          <dgm:resizeHandles val="exact"/>
        </dgm:presLayoutVars>
      </dgm:prSet>
      <dgm:spPr/>
    </dgm:pt>
    <dgm:pt modelId="{EAEDC6B4-E191-4E1D-8CA3-C2C9836648A2}" type="pres">
      <dgm:prSet presAssocID="{F67B4B6D-ED2E-4B48-BD5D-8BD852DD74A7}" presName="parentLin" presStyleCnt="0"/>
      <dgm:spPr/>
    </dgm:pt>
    <dgm:pt modelId="{19B4AFD2-8D2B-4D90-826B-647F24FE535B}" type="pres">
      <dgm:prSet presAssocID="{F67B4B6D-ED2E-4B48-BD5D-8BD852DD74A7}" presName="parentLeftMargin" presStyleLbl="node1" presStyleIdx="0" presStyleCnt="3"/>
      <dgm:spPr/>
    </dgm:pt>
    <dgm:pt modelId="{0D7C4EF7-E9E1-46F7-9237-B3E326D96B73}" type="pres">
      <dgm:prSet presAssocID="{F67B4B6D-ED2E-4B48-BD5D-8BD852DD74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A07A5E-43DD-4E5A-84FB-FEB5E0D251AA}" type="pres">
      <dgm:prSet presAssocID="{F67B4B6D-ED2E-4B48-BD5D-8BD852DD74A7}" presName="negativeSpace" presStyleCnt="0"/>
      <dgm:spPr/>
    </dgm:pt>
    <dgm:pt modelId="{B7A676C6-A84F-4402-8198-A18CDA88406E}" type="pres">
      <dgm:prSet presAssocID="{F67B4B6D-ED2E-4B48-BD5D-8BD852DD74A7}" presName="childText" presStyleLbl="conFgAcc1" presStyleIdx="0" presStyleCnt="3">
        <dgm:presLayoutVars>
          <dgm:bulletEnabled val="1"/>
        </dgm:presLayoutVars>
      </dgm:prSet>
      <dgm:spPr/>
    </dgm:pt>
    <dgm:pt modelId="{9779600B-A6E8-4EBE-B0C0-47CFAEDBEEF8}" type="pres">
      <dgm:prSet presAssocID="{44F0A600-FE90-407F-80A0-04F8D68C04E3}" presName="spaceBetweenRectangles" presStyleCnt="0"/>
      <dgm:spPr/>
    </dgm:pt>
    <dgm:pt modelId="{701CEDC4-7FB9-4948-8B34-C5C11AB7CF56}" type="pres">
      <dgm:prSet presAssocID="{98FF8D99-C447-4CDA-8D6B-A39C1AB24107}" presName="parentLin" presStyleCnt="0"/>
      <dgm:spPr/>
    </dgm:pt>
    <dgm:pt modelId="{33E3D6E8-D558-4D15-B2E3-9B9E59D88ED2}" type="pres">
      <dgm:prSet presAssocID="{98FF8D99-C447-4CDA-8D6B-A39C1AB24107}" presName="parentLeftMargin" presStyleLbl="node1" presStyleIdx="0" presStyleCnt="3"/>
      <dgm:spPr/>
    </dgm:pt>
    <dgm:pt modelId="{81790E20-F1A5-466B-9841-AD38F1349D7B}" type="pres">
      <dgm:prSet presAssocID="{98FF8D99-C447-4CDA-8D6B-A39C1AB241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A82C1E-4763-429A-891F-C8D19ECEED0A}" type="pres">
      <dgm:prSet presAssocID="{98FF8D99-C447-4CDA-8D6B-A39C1AB24107}" presName="negativeSpace" presStyleCnt="0"/>
      <dgm:spPr/>
    </dgm:pt>
    <dgm:pt modelId="{961EF40F-458E-4A15-8CB2-8D5DEDEF2690}" type="pres">
      <dgm:prSet presAssocID="{98FF8D99-C447-4CDA-8D6B-A39C1AB24107}" presName="childText" presStyleLbl="conFgAcc1" presStyleIdx="1" presStyleCnt="3">
        <dgm:presLayoutVars>
          <dgm:bulletEnabled val="1"/>
        </dgm:presLayoutVars>
      </dgm:prSet>
      <dgm:spPr/>
    </dgm:pt>
    <dgm:pt modelId="{032FB5B2-E3CA-49BA-ABB5-313F9C6898AA}" type="pres">
      <dgm:prSet presAssocID="{90E56165-D3F6-4A91-A98E-D12702FBD4FA}" presName="spaceBetweenRectangles" presStyleCnt="0"/>
      <dgm:spPr/>
    </dgm:pt>
    <dgm:pt modelId="{3CC2DED7-77F7-45DB-9939-DE066A05F3C5}" type="pres">
      <dgm:prSet presAssocID="{3583CEA0-5454-4F79-B1D4-A6FF79DF4A07}" presName="parentLin" presStyleCnt="0"/>
      <dgm:spPr/>
    </dgm:pt>
    <dgm:pt modelId="{B1FAEC71-5538-42E8-AB4E-A395A4DFE504}" type="pres">
      <dgm:prSet presAssocID="{3583CEA0-5454-4F79-B1D4-A6FF79DF4A07}" presName="parentLeftMargin" presStyleLbl="node1" presStyleIdx="1" presStyleCnt="3"/>
      <dgm:spPr/>
    </dgm:pt>
    <dgm:pt modelId="{C1717769-78D8-4167-8B57-5E64F6D6084E}" type="pres">
      <dgm:prSet presAssocID="{3583CEA0-5454-4F79-B1D4-A6FF79DF4A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6285D07-6085-4850-BD16-3147A32E9E5A}" type="pres">
      <dgm:prSet presAssocID="{3583CEA0-5454-4F79-B1D4-A6FF79DF4A07}" presName="negativeSpace" presStyleCnt="0"/>
      <dgm:spPr/>
    </dgm:pt>
    <dgm:pt modelId="{909B6BFF-ADD5-4A8D-967E-1A15A3688D4B}" type="pres">
      <dgm:prSet presAssocID="{3583CEA0-5454-4F79-B1D4-A6FF79DF4A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861011-64EB-49D8-99CD-8C3A59D46A54}" type="presOf" srcId="{24F87E4E-167F-4C73-8EDC-82E5C873FF06}" destId="{20E2E416-E83E-4A24-8C6A-EFB74FD9C919}" srcOrd="0" destOrd="0" presId="urn:microsoft.com/office/officeart/2005/8/layout/list1"/>
    <dgm:cxn modelId="{E1AEE722-BB8A-4710-933A-C25EAD7C27B0}" type="presOf" srcId="{98FF8D99-C447-4CDA-8D6B-A39C1AB24107}" destId="{33E3D6E8-D558-4D15-B2E3-9B9E59D88ED2}" srcOrd="0" destOrd="0" presId="urn:microsoft.com/office/officeart/2005/8/layout/list1"/>
    <dgm:cxn modelId="{281B4A23-8DC9-4B28-BC77-01ED4BFCF5F3}" srcId="{24F87E4E-167F-4C73-8EDC-82E5C873FF06}" destId="{3583CEA0-5454-4F79-B1D4-A6FF79DF4A07}" srcOrd="2" destOrd="0" parTransId="{0AF8EA7D-E565-4F08-9CCE-3257FBDADCA6}" sibTransId="{2BF26104-0924-46A8-A189-BD63DBC7DECA}"/>
    <dgm:cxn modelId="{4E0FB52C-4BFB-47D4-8ACA-7BA521E53E62}" type="presOf" srcId="{F67B4B6D-ED2E-4B48-BD5D-8BD852DD74A7}" destId="{0D7C4EF7-E9E1-46F7-9237-B3E326D96B73}" srcOrd="1" destOrd="0" presId="urn:microsoft.com/office/officeart/2005/8/layout/list1"/>
    <dgm:cxn modelId="{12229637-B50E-40C8-A094-DC82AC1024DA}" type="presOf" srcId="{3583CEA0-5454-4F79-B1D4-A6FF79DF4A07}" destId="{B1FAEC71-5538-42E8-AB4E-A395A4DFE504}" srcOrd="0" destOrd="0" presId="urn:microsoft.com/office/officeart/2005/8/layout/list1"/>
    <dgm:cxn modelId="{2E8A5F7B-C672-46C9-A6DA-0C49676315B0}" type="presOf" srcId="{98FF8D99-C447-4CDA-8D6B-A39C1AB24107}" destId="{81790E20-F1A5-466B-9841-AD38F1349D7B}" srcOrd="1" destOrd="0" presId="urn:microsoft.com/office/officeart/2005/8/layout/list1"/>
    <dgm:cxn modelId="{78C0888D-0C6A-4FA3-B3F6-CB5DD1A94806}" srcId="{24F87E4E-167F-4C73-8EDC-82E5C873FF06}" destId="{98FF8D99-C447-4CDA-8D6B-A39C1AB24107}" srcOrd="1" destOrd="0" parTransId="{280B4004-788D-458C-9177-BAC5A2939FA9}" sibTransId="{90E56165-D3F6-4A91-A98E-D12702FBD4FA}"/>
    <dgm:cxn modelId="{0F5D06A0-5EDF-44C7-A132-279F19AB4EAD}" srcId="{24F87E4E-167F-4C73-8EDC-82E5C873FF06}" destId="{F67B4B6D-ED2E-4B48-BD5D-8BD852DD74A7}" srcOrd="0" destOrd="0" parTransId="{993E2BB3-247E-4595-B8F5-4AEFC8B33BFD}" sibTransId="{44F0A600-FE90-407F-80A0-04F8D68C04E3}"/>
    <dgm:cxn modelId="{FB8CD9C0-0AD7-450F-8B51-362BA43B8D1E}" type="presOf" srcId="{F67B4B6D-ED2E-4B48-BD5D-8BD852DD74A7}" destId="{19B4AFD2-8D2B-4D90-826B-647F24FE535B}" srcOrd="0" destOrd="0" presId="urn:microsoft.com/office/officeart/2005/8/layout/list1"/>
    <dgm:cxn modelId="{4655BAEF-9A49-4880-9A69-0C2F321155E9}" type="presOf" srcId="{3583CEA0-5454-4F79-B1D4-A6FF79DF4A07}" destId="{C1717769-78D8-4167-8B57-5E64F6D6084E}" srcOrd="1" destOrd="0" presId="urn:microsoft.com/office/officeart/2005/8/layout/list1"/>
    <dgm:cxn modelId="{83CD5730-7520-4828-9834-DC205A4B1548}" type="presParOf" srcId="{20E2E416-E83E-4A24-8C6A-EFB74FD9C919}" destId="{EAEDC6B4-E191-4E1D-8CA3-C2C9836648A2}" srcOrd="0" destOrd="0" presId="urn:microsoft.com/office/officeart/2005/8/layout/list1"/>
    <dgm:cxn modelId="{F8047ABB-1B92-459F-8443-7DA4D6FF9C9E}" type="presParOf" srcId="{EAEDC6B4-E191-4E1D-8CA3-C2C9836648A2}" destId="{19B4AFD2-8D2B-4D90-826B-647F24FE535B}" srcOrd="0" destOrd="0" presId="urn:microsoft.com/office/officeart/2005/8/layout/list1"/>
    <dgm:cxn modelId="{A33EFE56-19C0-427E-B8C7-1985F796264A}" type="presParOf" srcId="{EAEDC6B4-E191-4E1D-8CA3-C2C9836648A2}" destId="{0D7C4EF7-E9E1-46F7-9237-B3E326D96B73}" srcOrd="1" destOrd="0" presId="urn:microsoft.com/office/officeart/2005/8/layout/list1"/>
    <dgm:cxn modelId="{E10B4C9E-942E-4491-8674-D5727F2EEFEE}" type="presParOf" srcId="{20E2E416-E83E-4A24-8C6A-EFB74FD9C919}" destId="{00A07A5E-43DD-4E5A-84FB-FEB5E0D251AA}" srcOrd="1" destOrd="0" presId="urn:microsoft.com/office/officeart/2005/8/layout/list1"/>
    <dgm:cxn modelId="{04798427-03A9-4E49-99F1-82DDFCF0D2C2}" type="presParOf" srcId="{20E2E416-E83E-4A24-8C6A-EFB74FD9C919}" destId="{B7A676C6-A84F-4402-8198-A18CDA88406E}" srcOrd="2" destOrd="0" presId="urn:microsoft.com/office/officeart/2005/8/layout/list1"/>
    <dgm:cxn modelId="{A0D92E85-09D4-4A7F-8416-71616147BC0C}" type="presParOf" srcId="{20E2E416-E83E-4A24-8C6A-EFB74FD9C919}" destId="{9779600B-A6E8-4EBE-B0C0-47CFAEDBEEF8}" srcOrd="3" destOrd="0" presId="urn:microsoft.com/office/officeart/2005/8/layout/list1"/>
    <dgm:cxn modelId="{A901344A-B062-4E34-8D0B-2F0D97FA5F31}" type="presParOf" srcId="{20E2E416-E83E-4A24-8C6A-EFB74FD9C919}" destId="{701CEDC4-7FB9-4948-8B34-C5C11AB7CF56}" srcOrd="4" destOrd="0" presId="urn:microsoft.com/office/officeart/2005/8/layout/list1"/>
    <dgm:cxn modelId="{AEB2DC1E-9830-40CE-977D-C12BBD58EF54}" type="presParOf" srcId="{701CEDC4-7FB9-4948-8B34-C5C11AB7CF56}" destId="{33E3D6E8-D558-4D15-B2E3-9B9E59D88ED2}" srcOrd="0" destOrd="0" presId="urn:microsoft.com/office/officeart/2005/8/layout/list1"/>
    <dgm:cxn modelId="{2398EDFD-CE1F-430F-940D-969E19C892DA}" type="presParOf" srcId="{701CEDC4-7FB9-4948-8B34-C5C11AB7CF56}" destId="{81790E20-F1A5-466B-9841-AD38F1349D7B}" srcOrd="1" destOrd="0" presId="urn:microsoft.com/office/officeart/2005/8/layout/list1"/>
    <dgm:cxn modelId="{1B18FB8B-76E6-4C73-9F35-0B1B47CC86D8}" type="presParOf" srcId="{20E2E416-E83E-4A24-8C6A-EFB74FD9C919}" destId="{EEA82C1E-4763-429A-891F-C8D19ECEED0A}" srcOrd="5" destOrd="0" presId="urn:microsoft.com/office/officeart/2005/8/layout/list1"/>
    <dgm:cxn modelId="{268AEC75-558A-4AFF-AE87-F4CA84D35E92}" type="presParOf" srcId="{20E2E416-E83E-4A24-8C6A-EFB74FD9C919}" destId="{961EF40F-458E-4A15-8CB2-8D5DEDEF2690}" srcOrd="6" destOrd="0" presId="urn:microsoft.com/office/officeart/2005/8/layout/list1"/>
    <dgm:cxn modelId="{372EE68F-AD26-46A6-8262-5F3CF3695651}" type="presParOf" srcId="{20E2E416-E83E-4A24-8C6A-EFB74FD9C919}" destId="{032FB5B2-E3CA-49BA-ABB5-313F9C6898AA}" srcOrd="7" destOrd="0" presId="urn:microsoft.com/office/officeart/2005/8/layout/list1"/>
    <dgm:cxn modelId="{1E9D2230-6375-4C4C-A360-B2388449AF6A}" type="presParOf" srcId="{20E2E416-E83E-4A24-8C6A-EFB74FD9C919}" destId="{3CC2DED7-77F7-45DB-9939-DE066A05F3C5}" srcOrd="8" destOrd="0" presId="urn:microsoft.com/office/officeart/2005/8/layout/list1"/>
    <dgm:cxn modelId="{29E5D99A-4124-4177-92EE-13D70E16CF49}" type="presParOf" srcId="{3CC2DED7-77F7-45DB-9939-DE066A05F3C5}" destId="{B1FAEC71-5538-42E8-AB4E-A395A4DFE504}" srcOrd="0" destOrd="0" presId="urn:microsoft.com/office/officeart/2005/8/layout/list1"/>
    <dgm:cxn modelId="{1DB1958E-C8AB-436B-941D-781655BCA2A8}" type="presParOf" srcId="{3CC2DED7-77F7-45DB-9939-DE066A05F3C5}" destId="{C1717769-78D8-4167-8B57-5E64F6D6084E}" srcOrd="1" destOrd="0" presId="urn:microsoft.com/office/officeart/2005/8/layout/list1"/>
    <dgm:cxn modelId="{7AC81812-D9AA-4D5F-B84C-515778FEA3D9}" type="presParOf" srcId="{20E2E416-E83E-4A24-8C6A-EFB74FD9C919}" destId="{96285D07-6085-4850-BD16-3147A32E9E5A}" srcOrd="9" destOrd="0" presId="urn:microsoft.com/office/officeart/2005/8/layout/list1"/>
    <dgm:cxn modelId="{C6EAC214-7102-44C7-9512-B29B95DAB9D7}" type="presParOf" srcId="{20E2E416-E83E-4A24-8C6A-EFB74FD9C919}" destId="{909B6BFF-ADD5-4A8D-967E-1A15A3688D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EC3D2B-7C3D-4895-9C37-C311AF321EF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6F863C1-5723-4FB4-B9AD-4531328376C0}">
      <dgm:prSet phldrT="[Text]"/>
      <dgm:spPr>
        <a:ln>
          <a:solidFill>
            <a:srgbClr val="25B8CA"/>
          </a:solidFill>
        </a:ln>
      </dgm:spPr>
      <dgm:t>
        <a:bodyPr/>
        <a:lstStyle/>
        <a:p>
          <a:r>
            <a:rPr lang="sv-SE" dirty="0"/>
            <a:t>Board</a:t>
          </a:r>
        </a:p>
      </dgm:t>
    </dgm:pt>
    <dgm:pt modelId="{D9FD962F-787B-4000-992F-A384D84B1059}" type="parTrans" cxnId="{EB314D59-A0C0-4502-BF5F-3DB18262DFD1}">
      <dgm:prSet/>
      <dgm:spPr/>
      <dgm:t>
        <a:bodyPr/>
        <a:lstStyle/>
        <a:p>
          <a:endParaRPr lang="sv-SE"/>
        </a:p>
      </dgm:t>
    </dgm:pt>
    <dgm:pt modelId="{9AD400AC-4CA3-4313-A389-9FBE46D4BAD7}" type="sibTrans" cxnId="{EB314D59-A0C0-4502-BF5F-3DB18262DFD1}">
      <dgm:prSet/>
      <dgm:spPr/>
      <dgm:t>
        <a:bodyPr/>
        <a:lstStyle/>
        <a:p>
          <a:endParaRPr lang="sv-SE"/>
        </a:p>
      </dgm:t>
    </dgm:pt>
    <dgm:pt modelId="{181E4FA3-9643-45EB-B54E-BF54AEB59DD1}">
      <dgm:prSet phldrT="[Text]"/>
      <dgm:spPr>
        <a:ln>
          <a:solidFill>
            <a:srgbClr val="25B8CA"/>
          </a:solidFill>
        </a:ln>
      </dgm:spPr>
      <dgm:t>
        <a:bodyPr/>
        <a:lstStyle/>
        <a:p>
          <a:r>
            <a:rPr lang="sv-SE" dirty="0" err="1"/>
            <a:t>Heads</a:t>
          </a:r>
          <a:r>
            <a:rPr lang="sv-SE" dirty="0"/>
            <a:t> </a:t>
          </a:r>
          <a:r>
            <a:rPr lang="sv-SE" dirty="0" err="1"/>
            <a:t>of</a:t>
          </a:r>
          <a:r>
            <a:rPr lang="sv-SE" dirty="0"/>
            <a:t> </a:t>
          </a:r>
          <a:r>
            <a:rPr lang="sv-SE" dirty="0" err="1"/>
            <a:t>Unit</a:t>
          </a:r>
          <a:endParaRPr lang="sv-SE" dirty="0"/>
        </a:p>
      </dgm:t>
    </dgm:pt>
    <dgm:pt modelId="{36AA6350-B34A-4736-AAD1-D96810F2AFE2}" type="parTrans" cxnId="{1A89E250-7F6B-4741-AFAB-74780D464EF4}">
      <dgm:prSet/>
      <dgm:spPr>
        <a:ln>
          <a:solidFill>
            <a:srgbClr val="25B8CA"/>
          </a:solidFill>
        </a:ln>
      </dgm:spPr>
      <dgm:t>
        <a:bodyPr/>
        <a:lstStyle/>
        <a:p>
          <a:endParaRPr lang="sv-SE"/>
        </a:p>
      </dgm:t>
    </dgm:pt>
    <dgm:pt modelId="{6DB4F449-833D-4747-8E7C-9AE4A100F66B}" type="sibTrans" cxnId="{1A89E250-7F6B-4741-AFAB-74780D464EF4}">
      <dgm:prSet/>
      <dgm:spPr/>
      <dgm:t>
        <a:bodyPr/>
        <a:lstStyle/>
        <a:p>
          <a:endParaRPr lang="sv-SE"/>
        </a:p>
      </dgm:t>
    </dgm:pt>
    <dgm:pt modelId="{22DABF6F-BF04-4951-AFF8-E50AED4D5174}">
      <dgm:prSet phldrT="[Text]"/>
      <dgm:spPr>
        <a:ln>
          <a:solidFill>
            <a:srgbClr val="25B8CA"/>
          </a:solidFill>
        </a:ln>
      </dgm:spPr>
      <dgm:t>
        <a:bodyPr/>
        <a:lstStyle/>
        <a:p>
          <a:r>
            <a:rPr lang="sv-SE" dirty="0" err="1"/>
            <a:t>Internal</a:t>
          </a:r>
          <a:r>
            <a:rPr lang="sv-SE" dirty="0"/>
            <a:t> Services</a:t>
          </a:r>
        </a:p>
      </dgm:t>
    </dgm:pt>
    <dgm:pt modelId="{F6D1B61F-379D-43B6-A103-686E55EE4E25}" type="parTrans" cxnId="{450BF1F4-9AF3-43DF-B884-39D3957E0729}">
      <dgm:prSet/>
      <dgm:spPr>
        <a:ln>
          <a:solidFill>
            <a:srgbClr val="25B8CA"/>
          </a:solidFill>
        </a:ln>
      </dgm:spPr>
      <dgm:t>
        <a:bodyPr/>
        <a:lstStyle/>
        <a:p>
          <a:endParaRPr lang="sv-SE"/>
        </a:p>
      </dgm:t>
    </dgm:pt>
    <dgm:pt modelId="{F4FFD4E5-5EC2-45D7-8AA5-083F3036566B}" type="sibTrans" cxnId="{450BF1F4-9AF3-43DF-B884-39D3957E0729}">
      <dgm:prSet/>
      <dgm:spPr/>
      <dgm:t>
        <a:bodyPr/>
        <a:lstStyle/>
        <a:p>
          <a:endParaRPr lang="sv-SE"/>
        </a:p>
      </dgm:t>
    </dgm:pt>
    <dgm:pt modelId="{701603F6-3AEC-4205-8E9F-6FD0002C8ABA}">
      <dgm:prSet phldrT="[Text]"/>
      <dgm:spPr>
        <a:ln>
          <a:solidFill>
            <a:srgbClr val="25B8CA"/>
          </a:solidFill>
        </a:ln>
      </dgm:spPr>
      <dgm:t>
        <a:bodyPr/>
        <a:lstStyle/>
        <a:p>
          <a:r>
            <a:rPr lang="sv-SE" dirty="0"/>
            <a:t>Work Counsellors</a:t>
          </a:r>
        </a:p>
      </dgm:t>
    </dgm:pt>
    <dgm:pt modelId="{E7CE754B-7235-4C5C-BACF-D3319F67B215}" type="parTrans" cxnId="{2A3C2D4F-9DA4-44DC-98C5-6A132210FCCC}">
      <dgm:prSet/>
      <dgm:spPr>
        <a:ln>
          <a:solidFill>
            <a:srgbClr val="25B8CA"/>
          </a:solidFill>
        </a:ln>
      </dgm:spPr>
      <dgm:t>
        <a:bodyPr/>
        <a:lstStyle/>
        <a:p>
          <a:endParaRPr lang="sv-SE"/>
        </a:p>
      </dgm:t>
    </dgm:pt>
    <dgm:pt modelId="{E05B3F56-007A-4764-818D-366FFAAAA8D5}" type="sibTrans" cxnId="{2A3C2D4F-9DA4-44DC-98C5-6A132210FCCC}">
      <dgm:prSet/>
      <dgm:spPr/>
      <dgm:t>
        <a:bodyPr/>
        <a:lstStyle/>
        <a:p>
          <a:endParaRPr lang="sv-SE"/>
        </a:p>
      </dgm:t>
    </dgm:pt>
    <dgm:pt modelId="{BE8E04A9-07C3-4497-A74E-392B2EECE0B0}">
      <dgm:prSet/>
      <dgm:spPr>
        <a:ln>
          <a:solidFill>
            <a:srgbClr val="25B8CA"/>
          </a:solidFill>
        </a:ln>
      </dgm:spPr>
      <dgm:t>
        <a:bodyPr/>
        <a:lstStyle/>
        <a:p>
          <a:r>
            <a:rPr lang="sv-SE" dirty="0"/>
            <a:t>Marketing Group</a:t>
          </a:r>
        </a:p>
      </dgm:t>
    </dgm:pt>
    <dgm:pt modelId="{EDBA664A-CE24-4A05-AF3A-9C60B86C6BFA}" type="parTrans" cxnId="{21AB714D-3156-452B-8632-E795CA9E2D01}">
      <dgm:prSet/>
      <dgm:spPr>
        <a:ln>
          <a:solidFill>
            <a:srgbClr val="25B8CA"/>
          </a:solidFill>
        </a:ln>
      </dgm:spPr>
      <dgm:t>
        <a:bodyPr/>
        <a:lstStyle/>
        <a:p>
          <a:endParaRPr lang="sv-SE"/>
        </a:p>
      </dgm:t>
    </dgm:pt>
    <dgm:pt modelId="{0AF3D2AD-5572-4588-AD4C-614668C864FB}" type="sibTrans" cxnId="{21AB714D-3156-452B-8632-E795CA9E2D01}">
      <dgm:prSet/>
      <dgm:spPr/>
      <dgm:t>
        <a:bodyPr/>
        <a:lstStyle/>
        <a:p>
          <a:endParaRPr lang="sv-SE"/>
        </a:p>
      </dgm:t>
    </dgm:pt>
    <dgm:pt modelId="{1F31AD89-FDC2-41B7-BD5C-AE8C9125D5AB}">
      <dgm:prSet/>
      <dgm:spPr>
        <a:ln>
          <a:solidFill>
            <a:srgbClr val="25B8CA"/>
          </a:solidFill>
        </a:ln>
      </dgm:spPr>
      <dgm:t>
        <a:bodyPr/>
        <a:lstStyle/>
        <a:p>
          <a:r>
            <a:rPr lang="sv-SE" dirty="0"/>
            <a:t>Preparatory </a:t>
          </a:r>
          <a:r>
            <a:rPr lang="sv-SE" dirty="0" err="1"/>
            <a:t>Units</a:t>
          </a:r>
          <a:endParaRPr lang="sv-SE" dirty="0"/>
        </a:p>
      </dgm:t>
    </dgm:pt>
    <dgm:pt modelId="{61708A49-FD96-4608-BA86-1429AC3635B7}" type="parTrans" cxnId="{BF09C903-602B-4D66-9F5E-7D041D14435C}">
      <dgm:prSet/>
      <dgm:spPr>
        <a:ln>
          <a:solidFill>
            <a:srgbClr val="25B8CA"/>
          </a:solidFill>
        </a:ln>
      </dgm:spPr>
      <dgm:t>
        <a:bodyPr/>
        <a:lstStyle/>
        <a:p>
          <a:endParaRPr lang="sv-SE"/>
        </a:p>
      </dgm:t>
    </dgm:pt>
    <dgm:pt modelId="{AA7BB4D6-6C96-490E-8134-C154DEE011AB}" type="sibTrans" cxnId="{BF09C903-602B-4D66-9F5E-7D041D14435C}">
      <dgm:prSet/>
      <dgm:spPr/>
      <dgm:t>
        <a:bodyPr/>
        <a:lstStyle/>
        <a:p>
          <a:endParaRPr lang="sv-SE"/>
        </a:p>
      </dgm:t>
    </dgm:pt>
    <dgm:pt modelId="{E8FFC577-C18C-4F42-9AE9-7C08F536FB2A}">
      <dgm:prSet/>
      <dgm:spPr>
        <a:ln>
          <a:solidFill>
            <a:srgbClr val="25B8CA"/>
          </a:solidFill>
        </a:ln>
      </dgm:spPr>
      <dgm:t>
        <a:bodyPr/>
        <a:lstStyle/>
        <a:p>
          <a:r>
            <a:rPr lang="sv-SE" dirty="0"/>
            <a:t>Projects</a:t>
          </a:r>
        </a:p>
      </dgm:t>
    </dgm:pt>
    <dgm:pt modelId="{85AF829B-4A07-4D7D-A603-40BC4835A7F0}" type="parTrans" cxnId="{93FFD9F7-47B2-4CEB-A5F1-FEE41D9C3A1A}">
      <dgm:prSet/>
      <dgm:spPr>
        <a:solidFill>
          <a:srgbClr val="25B8CA"/>
        </a:solidFill>
        <a:ln>
          <a:solidFill>
            <a:srgbClr val="25B8CA"/>
          </a:solidFill>
        </a:ln>
      </dgm:spPr>
      <dgm:t>
        <a:bodyPr/>
        <a:lstStyle/>
        <a:p>
          <a:endParaRPr lang="sv-SE"/>
        </a:p>
      </dgm:t>
    </dgm:pt>
    <dgm:pt modelId="{607B4A1B-8EC3-4208-9FF0-9496A294FD6C}" type="sibTrans" cxnId="{93FFD9F7-47B2-4CEB-A5F1-FEE41D9C3A1A}">
      <dgm:prSet/>
      <dgm:spPr/>
      <dgm:t>
        <a:bodyPr/>
        <a:lstStyle/>
        <a:p>
          <a:endParaRPr lang="sv-SE"/>
        </a:p>
      </dgm:t>
    </dgm:pt>
    <dgm:pt modelId="{8572EC10-59F0-4DF2-9E63-73C861957DE9}">
      <dgm:prSet/>
      <dgm:spPr>
        <a:ln>
          <a:solidFill>
            <a:srgbClr val="25B8CA"/>
          </a:solidFill>
        </a:ln>
      </dgm:spPr>
      <dgm:t>
        <a:bodyPr/>
        <a:lstStyle/>
        <a:p>
          <a:r>
            <a:rPr lang="sv-SE" dirty="0"/>
            <a:t>CEO</a:t>
          </a:r>
        </a:p>
      </dgm:t>
    </dgm:pt>
    <dgm:pt modelId="{742C1D6E-B28B-43DA-9CA9-7A2765EF6AEA}" type="parTrans" cxnId="{3995C2EE-22FD-4E0B-A8E5-27F21FD25C05}">
      <dgm:prSet/>
      <dgm:spPr>
        <a:ln>
          <a:solidFill>
            <a:srgbClr val="25B8CA"/>
          </a:solidFill>
        </a:ln>
      </dgm:spPr>
      <dgm:t>
        <a:bodyPr/>
        <a:lstStyle/>
        <a:p>
          <a:endParaRPr lang="sv-SE"/>
        </a:p>
      </dgm:t>
    </dgm:pt>
    <dgm:pt modelId="{0BD81761-B2D0-47FB-A080-B8D07A6234AF}" type="sibTrans" cxnId="{3995C2EE-22FD-4E0B-A8E5-27F21FD25C05}">
      <dgm:prSet/>
      <dgm:spPr/>
      <dgm:t>
        <a:bodyPr/>
        <a:lstStyle/>
        <a:p>
          <a:endParaRPr lang="sv-SE"/>
        </a:p>
      </dgm:t>
    </dgm:pt>
    <dgm:pt modelId="{64E6B724-CEEE-4B36-81FE-09B73DA87A0F}" type="pres">
      <dgm:prSet presAssocID="{88EC3D2B-7C3D-4895-9C37-C311AF321E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3FD556-6A77-42FB-8D44-F750DD752CBF}" type="pres">
      <dgm:prSet presAssocID="{36F863C1-5723-4FB4-B9AD-4531328376C0}" presName="hierRoot1" presStyleCnt="0"/>
      <dgm:spPr/>
    </dgm:pt>
    <dgm:pt modelId="{F786461E-F759-4F42-A934-873715FD9C84}" type="pres">
      <dgm:prSet presAssocID="{36F863C1-5723-4FB4-B9AD-4531328376C0}" presName="composite" presStyleCnt="0"/>
      <dgm:spPr/>
    </dgm:pt>
    <dgm:pt modelId="{8F319420-EF51-452D-883A-4BB3A36A4367}" type="pres">
      <dgm:prSet presAssocID="{36F863C1-5723-4FB4-B9AD-4531328376C0}" presName="background" presStyleLbl="node0" presStyleIdx="0" presStyleCnt="1"/>
      <dgm:spPr>
        <a:solidFill>
          <a:srgbClr val="25B8CA"/>
        </a:solidFill>
      </dgm:spPr>
    </dgm:pt>
    <dgm:pt modelId="{6D14C3DE-936A-42E3-9E2D-8959640E77BB}" type="pres">
      <dgm:prSet presAssocID="{36F863C1-5723-4FB4-B9AD-4531328376C0}" presName="text" presStyleLbl="fgAcc0" presStyleIdx="0" presStyleCnt="1">
        <dgm:presLayoutVars>
          <dgm:chPref val="3"/>
        </dgm:presLayoutVars>
      </dgm:prSet>
      <dgm:spPr/>
    </dgm:pt>
    <dgm:pt modelId="{1587CB61-633C-4A79-9272-2832BD0173D2}" type="pres">
      <dgm:prSet presAssocID="{36F863C1-5723-4FB4-B9AD-4531328376C0}" presName="hierChild2" presStyleCnt="0"/>
      <dgm:spPr/>
    </dgm:pt>
    <dgm:pt modelId="{F99F3600-0BB6-4576-949D-197A01E9B209}" type="pres">
      <dgm:prSet presAssocID="{742C1D6E-B28B-43DA-9CA9-7A2765EF6AEA}" presName="Name10" presStyleLbl="parChTrans1D2" presStyleIdx="0" presStyleCnt="1"/>
      <dgm:spPr/>
    </dgm:pt>
    <dgm:pt modelId="{35CC5D7B-7495-4C31-834A-2684A0F8F70A}" type="pres">
      <dgm:prSet presAssocID="{8572EC10-59F0-4DF2-9E63-73C861957DE9}" presName="hierRoot2" presStyleCnt="0"/>
      <dgm:spPr/>
    </dgm:pt>
    <dgm:pt modelId="{5BD71C25-04F5-4FC1-A430-14400C72B8CF}" type="pres">
      <dgm:prSet presAssocID="{8572EC10-59F0-4DF2-9E63-73C861957DE9}" presName="composite2" presStyleCnt="0"/>
      <dgm:spPr/>
    </dgm:pt>
    <dgm:pt modelId="{043AFF4F-9159-4F42-A793-1BBC1C9A5EAE}" type="pres">
      <dgm:prSet presAssocID="{8572EC10-59F0-4DF2-9E63-73C861957DE9}" presName="background2" presStyleLbl="node2" presStyleIdx="0" presStyleCnt="1"/>
      <dgm:spPr>
        <a:solidFill>
          <a:srgbClr val="25B8CA"/>
        </a:solidFill>
      </dgm:spPr>
    </dgm:pt>
    <dgm:pt modelId="{1DDCE50C-1C90-4B0E-85E0-CBD65BA89B31}" type="pres">
      <dgm:prSet presAssocID="{8572EC10-59F0-4DF2-9E63-73C861957DE9}" presName="text2" presStyleLbl="fgAcc2" presStyleIdx="0" presStyleCnt="1">
        <dgm:presLayoutVars>
          <dgm:chPref val="3"/>
        </dgm:presLayoutVars>
      </dgm:prSet>
      <dgm:spPr/>
    </dgm:pt>
    <dgm:pt modelId="{D8378C19-E895-4BC0-8050-39A14B2A12A7}" type="pres">
      <dgm:prSet presAssocID="{8572EC10-59F0-4DF2-9E63-73C861957DE9}" presName="hierChild3" presStyleCnt="0"/>
      <dgm:spPr/>
    </dgm:pt>
    <dgm:pt modelId="{03E5BAA5-5129-492B-B168-8398AE070C47}" type="pres">
      <dgm:prSet presAssocID="{36AA6350-B34A-4736-AAD1-D96810F2AFE2}" presName="Name17" presStyleLbl="parChTrans1D3" presStyleIdx="0" presStyleCnt="1"/>
      <dgm:spPr/>
    </dgm:pt>
    <dgm:pt modelId="{6660A60E-6E85-44C2-984F-51D9E96FAFD9}" type="pres">
      <dgm:prSet presAssocID="{181E4FA3-9643-45EB-B54E-BF54AEB59DD1}" presName="hierRoot3" presStyleCnt="0"/>
      <dgm:spPr/>
    </dgm:pt>
    <dgm:pt modelId="{3CB900BB-4BB6-41FC-9517-42D6889CA980}" type="pres">
      <dgm:prSet presAssocID="{181E4FA3-9643-45EB-B54E-BF54AEB59DD1}" presName="composite3" presStyleCnt="0"/>
      <dgm:spPr/>
    </dgm:pt>
    <dgm:pt modelId="{F7152335-3EC2-41A7-BAEE-4D7B1C9BDFD7}" type="pres">
      <dgm:prSet presAssocID="{181E4FA3-9643-45EB-B54E-BF54AEB59DD1}" presName="background3" presStyleLbl="node3" presStyleIdx="0" presStyleCnt="1"/>
      <dgm:spPr>
        <a:solidFill>
          <a:srgbClr val="25B8CA"/>
        </a:solidFill>
      </dgm:spPr>
    </dgm:pt>
    <dgm:pt modelId="{130C9FB7-7548-4E91-AD74-72439DEC4B73}" type="pres">
      <dgm:prSet presAssocID="{181E4FA3-9643-45EB-B54E-BF54AEB59DD1}" presName="text3" presStyleLbl="fgAcc3" presStyleIdx="0" presStyleCnt="1">
        <dgm:presLayoutVars>
          <dgm:chPref val="3"/>
        </dgm:presLayoutVars>
      </dgm:prSet>
      <dgm:spPr/>
    </dgm:pt>
    <dgm:pt modelId="{6ED5819E-8258-4B2A-9875-2109AF1A1759}" type="pres">
      <dgm:prSet presAssocID="{181E4FA3-9643-45EB-B54E-BF54AEB59DD1}" presName="hierChild4" presStyleCnt="0"/>
      <dgm:spPr/>
    </dgm:pt>
    <dgm:pt modelId="{27A08A5A-1E20-4459-AD2A-7B2AA9BC3F45}" type="pres">
      <dgm:prSet presAssocID="{F6D1B61F-379D-43B6-A103-686E55EE4E25}" presName="Name23" presStyleLbl="parChTrans1D4" presStyleIdx="0" presStyleCnt="5"/>
      <dgm:spPr/>
    </dgm:pt>
    <dgm:pt modelId="{184218DF-A878-4E1F-BA38-169DE615978D}" type="pres">
      <dgm:prSet presAssocID="{22DABF6F-BF04-4951-AFF8-E50AED4D5174}" presName="hierRoot4" presStyleCnt="0"/>
      <dgm:spPr/>
    </dgm:pt>
    <dgm:pt modelId="{A7D8C3DB-B7B7-4254-9831-0D299AB4B3A9}" type="pres">
      <dgm:prSet presAssocID="{22DABF6F-BF04-4951-AFF8-E50AED4D5174}" presName="composite4" presStyleCnt="0"/>
      <dgm:spPr/>
    </dgm:pt>
    <dgm:pt modelId="{F4D279DD-E352-4341-A68B-A8A902D062B1}" type="pres">
      <dgm:prSet presAssocID="{22DABF6F-BF04-4951-AFF8-E50AED4D5174}" presName="background4" presStyleLbl="node4" presStyleIdx="0" presStyleCnt="5"/>
      <dgm:spPr>
        <a:solidFill>
          <a:srgbClr val="25B8CA"/>
        </a:solidFill>
      </dgm:spPr>
    </dgm:pt>
    <dgm:pt modelId="{35AAFE27-4CD3-4F41-B8AD-FB1E909C4783}" type="pres">
      <dgm:prSet presAssocID="{22DABF6F-BF04-4951-AFF8-E50AED4D5174}" presName="text4" presStyleLbl="fgAcc4" presStyleIdx="0" presStyleCnt="5">
        <dgm:presLayoutVars>
          <dgm:chPref val="3"/>
        </dgm:presLayoutVars>
      </dgm:prSet>
      <dgm:spPr/>
    </dgm:pt>
    <dgm:pt modelId="{51766E60-8331-43A0-A208-A5BE86E37D63}" type="pres">
      <dgm:prSet presAssocID="{22DABF6F-BF04-4951-AFF8-E50AED4D5174}" presName="hierChild5" presStyleCnt="0"/>
      <dgm:spPr/>
    </dgm:pt>
    <dgm:pt modelId="{D732CCB1-0E08-4D74-82D6-F244ABA10957}" type="pres">
      <dgm:prSet presAssocID="{E7CE754B-7235-4C5C-BACF-D3319F67B215}" presName="Name23" presStyleLbl="parChTrans1D4" presStyleIdx="1" presStyleCnt="5"/>
      <dgm:spPr/>
    </dgm:pt>
    <dgm:pt modelId="{58DC167C-BE8D-4084-A4C6-444D5530AC7D}" type="pres">
      <dgm:prSet presAssocID="{701603F6-3AEC-4205-8E9F-6FD0002C8ABA}" presName="hierRoot4" presStyleCnt="0"/>
      <dgm:spPr/>
    </dgm:pt>
    <dgm:pt modelId="{C3F5632B-33E8-46D7-9761-131E093369E3}" type="pres">
      <dgm:prSet presAssocID="{701603F6-3AEC-4205-8E9F-6FD0002C8ABA}" presName="composite4" presStyleCnt="0"/>
      <dgm:spPr/>
    </dgm:pt>
    <dgm:pt modelId="{79FB0F27-EB07-43BD-9899-3E09219C4C1D}" type="pres">
      <dgm:prSet presAssocID="{701603F6-3AEC-4205-8E9F-6FD0002C8ABA}" presName="background4" presStyleLbl="node4" presStyleIdx="1" presStyleCnt="5"/>
      <dgm:spPr>
        <a:solidFill>
          <a:srgbClr val="25B8CA"/>
        </a:solidFill>
      </dgm:spPr>
    </dgm:pt>
    <dgm:pt modelId="{EBCE8E1B-459E-4F9C-A3D3-32A78F2158C1}" type="pres">
      <dgm:prSet presAssocID="{701603F6-3AEC-4205-8E9F-6FD0002C8ABA}" presName="text4" presStyleLbl="fgAcc4" presStyleIdx="1" presStyleCnt="5">
        <dgm:presLayoutVars>
          <dgm:chPref val="3"/>
        </dgm:presLayoutVars>
      </dgm:prSet>
      <dgm:spPr/>
    </dgm:pt>
    <dgm:pt modelId="{7CC56214-407C-4552-A9BB-BAB69A2FA340}" type="pres">
      <dgm:prSet presAssocID="{701603F6-3AEC-4205-8E9F-6FD0002C8ABA}" presName="hierChild5" presStyleCnt="0"/>
      <dgm:spPr/>
    </dgm:pt>
    <dgm:pt modelId="{BEB04652-3DCF-41C6-AD61-9AB5254FE609}" type="pres">
      <dgm:prSet presAssocID="{EDBA664A-CE24-4A05-AF3A-9C60B86C6BFA}" presName="Name23" presStyleLbl="parChTrans1D4" presStyleIdx="2" presStyleCnt="5"/>
      <dgm:spPr/>
    </dgm:pt>
    <dgm:pt modelId="{10250E84-F1B7-4809-9546-24C88B287C05}" type="pres">
      <dgm:prSet presAssocID="{BE8E04A9-07C3-4497-A74E-392B2EECE0B0}" presName="hierRoot4" presStyleCnt="0"/>
      <dgm:spPr/>
    </dgm:pt>
    <dgm:pt modelId="{87BD1149-F518-4EB7-9DEF-122DA7E33B09}" type="pres">
      <dgm:prSet presAssocID="{BE8E04A9-07C3-4497-A74E-392B2EECE0B0}" presName="composite4" presStyleCnt="0"/>
      <dgm:spPr/>
    </dgm:pt>
    <dgm:pt modelId="{4A119C42-198E-447D-B14D-6419FFA10269}" type="pres">
      <dgm:prSet presAssocID="{BE8E04A9-07C3-4497-A74E-392B2EECE0B0}" presName="background4" presStyleLbl="node4" presStyleIdx="2" presStyleCnt="5"/>
      <dgm:spPr>
        <a:solidFill>
          <a:srgbClr val="25B8CA"/>
        </a:solidFill>
      </dgm:spPr>
    </dgm:pt>
    <dgm:pt modelId="{8F8F9630-A1B4-41E7-AA04-4FE7825C5516}" type="pres">
      <dgm:prSet presAssocID="{BE8E04A9-07C3-4497-A74E-392B2EECE0B0}" presName="text4" presStyleLbl="fgAcc4" presStyleIdx="2" presStyleCnt="5">
        <dgm:presLayoutVars>
          <dgm:chPref val="3"/>
        </dgm:presLayoutVars>
      </dgm:prSet>
      <dgm:spPr/>
    </dgm:pt>
    <dgm:pt modelId="{48132D07-2FD8-44E2-8E36-F4C1656F1953}" type="pres">
      <dgm:prSet presAssocID="{BE8E04A9-07C3-4497-A74E-392B2EECE0B0}" presName="hierChild5" presStyleCnt="0"/>
      <dgm:spPr/>
    </dgm:pt>
    <dgm:pt modelId="{8399E862-6E19-40B5-AFB5-E29AE80D1C0F}" type="pres">
      <dgm:prSet presAssocID="{61708A49-FD96-4608-BA86-1429AC3635B7}" presName="Name23" presStyleLbl="parChTrans1D4" presStyleIdx="3" presStyleCnt="5"/>
      <dgm:spPr/>
    </dgm:pt>
    <dgm:pt modelId="{82D8570D-9BB8-4C27-8BFD-1990A03AEB8E}" type="pres">
      <dgm:prSet presAssocID="{1F31AD89-FDC2-41B7-BD5C-AE8C9125D5AB}" presName="hierRoot4" presStyleCnt="0"/>
      <dgm:spPr/>
    </dgm:pt>
    <dgm:pt modelId="{51A47E9A-D189-4CAD-81B1-288618D7A4D0}" type="pres">
      <dgm:prSet presAssocID="{1F31AD89-FDC2-41B7-BD5C-AE8C9125D5AB}" presName="composite4" presStyleCnt="0"/>
      <dgm:spPr/>
    </dgm:pt>
    <dgm:pt modelId="{74EADE48-0A8B-4C16-A24E-566744B2E931}" type="pres">
      <dgm:prSet presAssocID="{1F31AD89-FDC2-41B7-BD5C-AE8C9125D5AB}" presName="background4" presStyleLbl="node4" presStyleIdx="3" presStyleCnt="5"/>
      <dgm:spPr>
        <a:solidFill>
          <a:srgbClr val="25B8CA"/>
        </a:solidFill>
      </dgm:spPr>
    </dgm:pt>
    <dgm:pt modelId="{54D1A561-E4EC-40BD-B21F-CB28705289B6}" type="pres">
      <dgm:prSet presAssocID="{1F31AD89-FDC2-41B7-BD5C-AE8C9125D5AB}" presName="text4" presStyleLbl="fgAcc4" presStyleIdx="3" presStyleCnt="5">
        <dgm:presLayoutVars>
          <dgm:chPref val="3"/>
        </dgm:presLayoutVars>
      </dgm:prSet>
      <dgm:spPr/>
    </dgm:pt>
    <dgm:pt modelId="{499011A7-D2F9-44C8-BC79-13C0C456B8F7}" type="pres">
      <dgm:prSet presAssocID="{1F31AD89-FDC2-41B7-BD5C-AE8C9125D5AB}" presName="hierChild5" presStyleCnt="0"/>
      <dgm:spPr/>
    </dgm:pt>
    <dgm:pt modelId="{1EEE0C63-F389-414F-8842-92EFAB6EC4B4}" type="pres">
      <dgm:prSet presAssocID="{85AF829B-4A07-4D7D-A603-40BC4835A7F0}" presName="Name23" presStyleLbl="parChTrans1D4" presStyleIdx="4" presStyleCnt="5"/>
      <dgm:spPr/>
    </dgm:pt>
    <dgm:pt modelId="{B39399FE-3B81-42B4-ADB6-8B775FA5FAEB}" type="pres">
      <dgm:prSet presAssocID="{E8FFC577-C18C-4F42-9AE9-7C08F536FB2A}" presName="hierRoot4" presStyleCnt="0"/>
      <dgm:spPr/>
    </dgm:pt>
    <dgm:pt modelId="{2200DBB8-1AE7-43B3-AA03-80F01D9FD5C0}" type="pres">
      <dgm:prSet presAssocID="{E8FFC577-C18C-4F42-9AE9-7C08F536FB2A}" presName="composite4" presStyleCnt="0"/>
      <dgm:spPr/>
    </dgm:pt>
    <dgm:pt modelId="{03AA1022-1D90-4EB3-A492-35A2F1D461A4}" type="pres">
      <dgm:prSet presAssocID="{E8FFC577-C18C-4F42-9AE9-7C08F536FB2A}" presName="background4" presStyleLbl="node4" presStyleIdx="4" presStyleCnt="5"/>
      <dgm:spPr>
        <a:solidFill>
          <a:srgbClr val="25B8CA"/>
        </a:solidFill>
      </dgm:spPr>
    </dgm:pt>
    <dgm:pt modelId="{A56F4DBA-2635-4122-BC2C-10A8380DE2EA}" type="pres">
      <dgm:prSet presAssocID="{E8FFC577-C18C-4F42-9AE9-7C08F536FB2A}" presName="text4" presStyleLbl="fgAcc4" presStyleIdx="4" presStyleCnt="5">
        <dgm:presLayoutVars>
          <dgm:chPref val="3"/>
        </dgm:presLayoutVars>
      </dgm:prSet>
      <dgm:spPr/>
    </dgm:pt>
    <dgm:pt modelId="{E63F729E-7FBB-4698-B9FA-A8648663D451}" type="pres">
      <dgm:prSet presAssocID="{E8FFC577-C18C-4F42-9AE9-7C08F536FB2A}" presName="hierChild5" presStyleCnt="0"/>
      <dgm:spPr/>
    </dgm:pt>
  </dgm:ptLst>
  <dgm:cxnLst>
    <dgm:cxn modelId="{BF09C903-602B-4D66-9F5E-7D041D14435C}" srcId="{181E4FA3-9643-45EB-B54E-BF54AEB59DD1}" destId="{1F31AD89-FDC2-41B7-BD5C-AE8C9125D5AB}" srcOrd="3" destOrd="0" parTransId="{61708A49-FD96-4608-BA86-1429AC3635B7}" sibTransId="{AA7BB4D6-6C96-490E-8134-C154DEE011AB}"/>
    <dgm:cxn modelId="{A6CD5D04-2877-4234-8DBE-4EF5A09BED87}" type="presOf" srcId="{36F863C1-5723-4FB4-B9AD-4531328376C0}" destId="{6D14C3DE-936A-42E3-9E2D-8959640E77BB}" srcOrd="0" destOrd="0" presId="urn:microsoft.com/office/officeart/2005/8/layout/hierarchy1"/>
    <dgm:cxn modelId="{CA5FF007-9089-4341-807E-943EE549C742}" type="presOf" srcId="{EDBA664A-CE24-4A05-AF3A-9C60B86C6BFA}" destId="{BEB04652-3DCF-41C6-AD61-9AB5254FE609}" srcOrd="0" destOrd="0" presId="urn:microsoft.com/office/officeart/2005/8/layout/hierarchy1"/>
    <dgm:cxn modelId="{E4CB4815-C8D3-48BF-B747-FADCA742362B}" type="presOf" srcId="{701603F6-3AEC-4205-8E9F-6FD0002C8ABA}" destId="{EBCE8E1B-459E-4F9C-A3D3-32A78F2158C1}" srcOrd="0" destOrd="0" presId="urn:microsoft.com/office/officeart/2005/8/layout/hierarchy1"/>
    <dgm:cxn modelId="{1698BD32-0DB9-4D31-B1F5-4ADD24F9A0A3}" type="presOf" srcId="{36AA6350-B34A-4736-AAD1-D96810F2AFE2}" destId="{03E5BAA5-5129-492B-B168-8398AE070C47}" srcOrd="0" destOrd="0" presId="urn:microsoft.com/office/officeart/2005/8/layout/hierarchy1"/>
    <dgm:cxn modelId="{C9797533-3317-48F5-8EA8-F6906C23F43B}" type="presOf" srcId="{22DABF6F-BF04-4951-AFF8-E50AED4D5174}" destId="{35AAFE27-4CD3-4F41-B8AD-FB1E909C4783}" srcOrd="0" destOrd="0" presId="urn:microsoft.com/office/officeart/2005/8/layout/hierarchy1"/>
    <dgm:cxn modelId="{957F6445-7BD7-4779-8235-94FE33FD0F66}" type="presOf" srcId="{F6D1B61F-379D-43B6-A103-686E55EE4E25}" destId="{27A08A5A-1E20-4459-AD2A-7B2AA9BC3F45}" srcOrd="0" destOrd="0" presId="urn:microsoft.com/office/officeart/2005/8/layout/hierarchy1"/>
    <dgm:cxn modelId="{21AB714D-3156-452B-8632-E795CA9E2D01}" srcId="{181E4FA3-9643-45EB-B54E-BF54AEB59DD1}" destId="{BE8E04A9-07C3-4497-A74E-392B2EECE0B0}" srcOrd="2" destOrd="0" parTransId="{EDBA664A-CE24-4A05-AF3A-9C60B86C6BFA}" sibTransId="{0AF3D2AD-5572-4588-AD4C-614668C864FB}"/>
    <dgm:cxn modelId="{80AB574E-4C1E-4823-A605-016AF4D58DA3}" type="presOf" srcId="{BE8E04A9-07C3-4497-A74E-392B2EECE0B0}" destId="{8F8F9630-A1B4-41E7-AA04-4FE7825C5516}" srcOrd="0" destOrd="0" presId="urn:microsoft.com/office/officeart/2005/8/layout/hierarchy1"/>
    <dgm:cxn modelId="{2A3C2D4F-9DA4-44DC-98C5-6A132210FCCC}" srcId="{181E4FA3-9643-45EB-B54E-BF54AEB59DD1}" destId="{701603F6-3AEC-4205-8E9F-6FD0002C8ABA}" srcOrd="1" destOrd="0" parTransId="{E7CE754B-7235-4C5C-BACF-D3319F67B215}" sibTransId="{E05B3F56-007A-4764-818D-366FFAAAA8D5}"/>
    <dgm:cxn modelId="{1A89E250-7F6B-4741-AFAB-74780D464EF4}" srcId="{8572EC10-59F0-4DF2-9E63-73C861957DE9}" destId="{181E4FA3-9643-45EB-B54E-BF54AEB59DD1}" srcOrd="0" destOrd="0" parTransId="{36AA6350-B34A-4736-AAD1-D96810F2AFE2}" sibTransId="{6DB4F449-833D-4747-8E7C-9AE4A100F66B}"/>
    <dgm:cxn modelId="{10BFE377-7F50-452A-9B63-E52D277E912A}" type="presOf" srcId="{88EC3D2B-7C3D-4895-9C37-C311AF321EF9}" destId="{64E6B724-CEEE-4B36-81FE-09B73DA87A0F}" srcOrd="0" destOrd="0" presId="urn:microsoft.com/office/officeart/2005/8/layout/hierarchy1"/>
    <dgm:cxn modelId="{EB314D59-A0C0-4502-BF5F-3DB18262DFD1}" srcId="{88EC3D2B-7C3D-4895-9C37-C311AF321EF9}" destId="{36F863C1-5723-4FB4-B9AD-4531328376C0}" srcOrd="0" destOrd="0" parTransId="{D9FD962F-787B-4000-992F-A384D84B1059}" sibTransId="{9AD400AC-4CA3-4313-A389-9FBE46D4BAD7}"/>
    <dgm:cxn modelId="{9B7AB484-38D5-4CF2-B7FE-98A30476F423}" type="presOf" srcId="{E7CE754B-7235-4C5C-BACF-D3319F67B215}" destId="{D732CCB1-0E08-4D74-82D6-F244ABA10957}" srcOrd="0" destOrd="0" presId="urn:microsoft.com/office/officeart/2005/8/layout/hierarchy1"/>
    <dgm:cxn modelId="{0E398C8F-838A-4BF6-9022-0D5603B6EC6E}" type="presOf" srcId="{742C1D6E-B28B-43DA-9CA9-7A2765EF6AEA}" destId="{F99F3600-0BB6-4576-949D-197A01E9B209}" srcOrd="0" destOrd="0" presId="urn:microsoft.com/office/officeart/2005/8/layout/hierarchy1"/>
    <dgm:cxn modelId="{CA5C679E-66AD-4BF9-A436-11E511D01946}" type="presOf" srcId="{85AF829B-4A07-4D7D-A603-40BC4835A7F0}" destId="{1EEE0C63-F389-414F-8842-92EFAB6EC4B4}" srcOrd="0" destOrd="0" presId="urn:microsoft.com/office/officeart/2005/8/layout/hierarchy1"/>
    <dgm:cxn modelId="{CE8DEEB4-8046-431F-886F-C709E88FB616}" type="presOf" srcId="{181E4FA3-9643-45EB-B54E-BF54AEB59DD1}" destId="{130C9FB7-7548-4E91-AD74-72439DEC4B73}" srcOrd="0" destOrd="0" presId="urn:microsoft.com/office/officeart/2005/8/layout/hierarchy1"/>
    <dgm:cxn modelId="{452AC4D6-F92B-4AF9-ACB2-47A2E91F4FF5}" type="presOf" srcId="{8572EC10-59F0-4DF2-9E63-73C861957DE9}" destId="{1DDCE50C-1C90-4B0E-85E0-CBD65BA89B31}" srcOrd="0" destOrd="0" presId="urn:microsoft.com/office/officeart/2005/8/layout/hierarchy1"/>
    <dgm:cxn modelId="{1616E9DF-4FEE-4C74-A5AA-032EE0273E0F}" type="presOf" srcId="{E8FFC577-C18C-4F42-9AE9-7C08F536FB2A}" destId="{A56F4DBA-2635-4122-BC2C-10A8380DE2EA}" srcOrd="0" destOrd="0" presId="urn:microsoft.com/office/officeart/2005/8/layout/hierarchy1"/>
    <dgm:cxn modelId="{3995C2EE-22FD-4E0B-A8E5-27F21FD25C05}" srcId="{36F863C1-5723-4FB4-B9AD-4531328376C0}" destId="{8572EC10-59F0-4DF2-9E63-73C861957DE9}" srcOrd="0" destOrd="0" parTransId="{742C1D6E-B28B-43DA-9CA9-7A2765EF6AEA}" sibTransId="{0BD81761-B2D0-47FB-A080-B8D07A6234AF}"/>
    <dgm:cxn modelId="{450BF1F4-9AF3-43DF-B884-39D3957E0729}" srcId="{181E4FA3-9643-45EB-B54E-BF54AEB59DD1}" destId="{22DABF6F-BF04-4951-AFF8-E50AED4D5174}" srcOrd="0" destOrd="0" parTransId="{F6D1B61F-379D-43B6-A103-686E55EE4E25}" sibTransId="{F4FFD4E5-5EC2-45D7-8AA5-083F3036566B}"/>
    <dgm:cxn modelId="{7F5E4EF5-5C16-41A4-8A87-31732B260452}" type="presOf" srcId="{1F31AD89-FDC2-41B7-BD5C-AE8C9125D5AB}" destId="{54D1A561-E4EC-40BD-B21F-CB28705289B6}" srcOrd="0" destOrd="0" presId="urn:microsoft.com/office/officeart/2005/8/layout/hierarchy1"/>
    <dgm:cxn modelId="{307891F6-FDE4-487D-BCDF-02969FD84A57}" type="presOf" srcId="{61708A49-FD96-4608-BA86-1429AC3635B7}" destId="{8399E862-6E19-40B5-AFB5-E29AE80D1C0F}" srcOrd="0" destOrd="0" presId="urn:microsoft.com/office/officeart/2005/8/layout/hierarchy1"/>
    <dgm:cxn modelId="{93FFD9F7-47B2-4CEB-A5F1-FEE41D9C3A1A}" srcId="{181E4FA3-9643-45EB-B54E-BF54AEB59DD1}" destId="{E8FFC577-C18C-4F42-9AE9-7C08F536FB2A}" srcOrd="4" destOrd="0" parTransId="{85AF829B-4A07-4D7D-A603-40BC4835A7F0}" sibTransId="{607B4A1B-8EC3-4208-9FF0-9496A294FD6C}"/>
    <dgm:cxn modelId="{231639A0-CDC9-4F3B-80D1-45CF32F55861}" type="presParOf" srcId="{64E6B724-CEEE-4B36-81FE-09B73DA87A0F}" destId="{823FD556-6A77-42FB-8D44-F750DD752CBF}" srcOrd="0" destOrd="0" presId="urn:microsoft.com/office/officeart/2005/8/layout/hierarchy1"/>
    <dgm:cxn modelId="{E858BB63-061C-491A-B6DA-4FC795280B1C}" type="presParOf" srcId="{823FD556-6A77-42FB-8D44-F750DD752CBF}" destId="{F786461E-F759-4F42-A934-873715FD9C84}" srcOrd="0" destOrd="0" presId="urn:microsoft.com/office/officeart/2005/8/layout/hierarchy1"/>
    <dgm:cxn modelId="{5E44674D-ED04-48CB-975E-B83FFCBDB5C2}" type="presParOf" srcId="{F786461E-F759-4F42-A934-873715FD9C84}" destId="{8F319420-EF51-452D-883A-4BB3A36A4367}" srcOrd="0" destOrd="0" presId="urn:microsoft.com/office/officeart/2005/8/layout/hierarchy1"/>
    <dgm:cxn modelId="{CD32F1BE-BB3C-4826-8D20-C1EB09FA1A9E}" type="presParOf" srcId="{F786461E-F759-4F42-A934-873715FD9C84}" destId="{6D14C3DE-936A-42E3-9E2D-8959640E77BB}" srcOrd="1" destOrd="0" presId="urn:microsoft.com/office/officeart/2005/8/layout/hierarchy1"/>
    <dgm:cxn modelId="{48F2DA05-F120-4ADF-8AD1-977E6709C2A5}" type="presParOf" srcId="{823FD556-6A77-42FB-8D44-F750DD752CBF}" destId="{1587CB61-633C-4A79-9272-2832BD0173D2}" srcOrd="1" destOrd="0" presId="urn:microsoft.com/office/officeart/2005/8/layout/hierarchy1"/>
    <dgm:cxn modelId="{9D8B3963-6F6F-4211-B797-D0C5DD91784C}" type="presParOf" srcId="{1587CB61-633C-4A79-9272-2832BD0173D2}" destId="{F99F3600-0BB6-4576-949D-197A01E9B209}" srcOrd="0" destOrd="0" presId="urn:microsoft.com/office/officeart/2005/8/layout/hierarchy1"/>
    <dgm:cxn modelId="{A9A4D436-8C05-4B3C-AFCA-426F847D14A8}" type="presParOf" srcId="{1587CB61-633C-4A79-9272-2832BD0173D2}" destId="{35CC5D7B-7495-4C31-834A-2684A0F8F70A}" srcOrd="1" destOrd="0" presId="urn:microsoft.com/office/officeart/2005/8/layout/hierarchy1"/>
    <dgm:cxn modelId="{ACF78D47-46C2-4C5E-B806-671B69200F2E}" type="presParOf" srcId="{35CC5D7B-7495-4C31-834A-2684A0F8F70A}" destId="{5BD71C25-04F5-4FC1-A430-14400C72B8CF}" srcOrd="0" destOrd="0" presId="urn:microsoft.com/office/officeart/2005/8/layout/hierarchy1"/>
    <dgm:cxn modelId="{824C7242-9718-4720-9F82-B654B1B5A9D2}" type="presParOf" srcId="{5BD71C25-04F5-4FC1-A430-14400C72B8CF}" destId="{043AFF4F-9159-4F42-A793-1BBC1C9A5EAE}" srcOrd="0" destOrd="0" presId="urn:microsoft.com/office/officeart/2005/8/layout/hierarchy1"/>
    <dgm:cxn modelId="{27BB1A0D-4176-480C-8390-56E46D3E0707}" type="presParOf" srcId="{5BD71C25-04F5-4FC1-A430-14400C72B8CF}" destId="{1DDCE50C-1C90-4B0E-85E0-CBD65BA89B31}" srcOrd="1" destOrd="0" presId="urn:microsoft.com/office/officeart/2005/8/layout/hierarchy1"/>
    <dgm:cxn modelId="{729D9389-4D38-418D-B518-EA14B8322A7E}" type="presParOf" srcId="{35CC5D7B-7495-4C31-834A-2684A0F8F70A}" destId="{D8378C19-E895-4BC0-8050-39A14B2A12A7}" srcOrd="1" destOrd="0" presId="urn:microsoft.com/office/officeart/2005/8/layout/hierarchy1"/>
    <dgm:cxn modelId="{5E501989-4DD0-4CCE-A10A-D8C6D481F6A8}" type="presParOf" srcId="{D8378C19-E895-4BC0-8050-39A14B2A12A7}" destId="{03E5BAA5-5129-492B-B168-8398AE070C47}" srcOrd="0" destOrd="0" presId="urn:microsoft.com/office/officeart/2005/8/layout/hierarchy1"/>
    <dgm:cxn modelId="{C12053DB-60EF-4724-B1F6-A39EF3FB740F}" type="presParOf" srcId="{D8378C19-E895-4BC0-8050-39A14B2A12A7}" destId="{6660A60E-6E85-44C2-984F-51D9E96FAFD9}" srcOrd="1" destOrd="0" presId="urn:microsoft.com/office/officeart/2005/8/layout/hierarchy1"/>
    <dgm:cxn modelId="{B634A6B1-AEB3-4C25-99B0-8E2C40E10FA6}" type="presParOf" srcId="{6660A60E-6E85-44C2-984F-51D9E96FAFD9}" destId="{3CB900BB-4BB6-41FC-9517-42D6889CA980}" srcOrd="0" destOrd="0" presId="urn:microsoft.com/office/officeart/2005/8/layout/hierarchy1"/>
    <dgm:cxn modelId="{9313B22C-7CF6-4485-9C3B-449096207845}" type="presParOf" srcId="{3CB900BB-4BB6-41FC-9517-42D6889CA980}" destId="{F7152335-3EC2-41A7-BAEE-4D7B1C9BDFD7}" srcOrd="0" destOrd="0" presId="urn:microsoft.com/office/officeart/2005/8/layout/hierarchy1"/>
    <dgm:cxn modelId="{3E7B0F6A-1D09-474E-83E6-A1D38F1FEDDD}" type="presParOf" srcId="{3CB900BB-4BB6-41FC-9517-42D6889CA980}" destId="{130C9FB7-7548-4E91-AD74-72439DEC4B73}" srcOrd="1" destOrd="0" presId="urn:microsoft.com/office/officeart/2005/8/layout/hierarchy1"/>
    <dgm:cxn modelId="{C080F29F-3D97-4962-B34D-AC134D64AC89}" type="presParOf" srcId="{6660A60E-6E85-44C2-984F-51D9E96FAFD9}" destId="{6ED5819E-8258-4B2A-9875-2109AF1A1759}" srcOrd="1" destOrd="0" presId="urn:microsoft.com/office/officeart/2005/8/layout/hierarchy1"/>
    <dgm:cxn modelId="{4BB9CDAB-4467-4603-A4D0-BF29B46BE89A}" type="presParOf" srcId="{6ED5819E-8258-4B2A-9875-2109AF1A1759}" destId="{27A08A5A-1E20-4459-AD2A-7B2AA9BC3F45}" srcOrd="0" destOrd="0" presId="urn:microsoft.com/office/officeart/2005/8/layout/hierarchy1"/>
    <dgm:cxn modelId="{186E37A4-8090-4F16-BFC3-91509D6ECEFB}" type="presParOf" srcId="{6ED5819E-8258-4B2A-9875-2109AF1A1759}" destId="{184218DF-A878-4E1F-BA38-169DE615978D}" srcOrd="1" destOrd="0" presId="urn:microsoft.com/office/officeart/2005/8/layout/hierarchy1"/>
    <dgm:cxn modelId="{B34B358E-7BFB-44AE-8BCB-D7B604556A6B}" type="presParOf" srcId="{184218DF-A878-4E1F-BA38-169DE615978D}" destId="{A7D8C3DB-B7B7-4254-9831-0D299AB4B3A9}" srcOrd="0" destOrd="0" presId="urn:microsoft.com/office/officeart/2005/8/layout/hierarchy1"/>
    <dgm:cxn modelId="{43EDF41D-7414-41FE-8E8C-56A82D71768C}" type="presParOf" srcId="{A7D8C3DB-B7B7-4254-9831-0D299AB4B3A9}" destId="{F4D279DD-E352-4341-A68B-A8A902D062B1}" srcOrd="0" destOrd="0" presId="urn:microsoft.com/office/officeart/2005/8/layout/hierarchy1"/>
    <dgm:cxn modelId="{D0B65E75-BA4F-4D1A-BCCB-BEE78EE023DB}" type="presParOf" srcId="{A7D8C3DB-B7B7-4254-9831-0D299AB4B3A9}" destId="{35AAFE27-4CD3-4F41-B8AD-FB1E909C4783}" srcOrd="1" destOrd="0" presId="urn:microsoft.com/office/officeart/2005/8/layout/hierarchy1"/>
    <dgm:cxn modelId="{9B711669-AFE7-47EE-BDCC-0903CB8F9634}" type="presParOf" srcId="{184218DF-A878-4E1F-BA38-169DE615978D}" destId="{51766E60-8331-43A0-A208-A5BE86E37D63}" srcOrd="1" destOrd="0" presId="urn:microsoft.com/office/officeart/2005/8/layout/hierarchy1"/>
    <dgm:cxn modelId="{A8E85015-0477-43FB-B01E-D84F723921E1}" type="presParOf" srcId="{6ED5819E-8258-4B2A-9875-2109AF1A1759}" destId="{D732CCB1-0E08-4D74-82D6-F244ABA10957}" srcOrd="2" destOrd="0" presId="urn:microsoft.com/office/officeart/2005/8/layout/hierarchy1"/>
    <dgm:cxn modelId="{CE78D4E1-C6FA-45C1-9478-DAE223FDD1B7}" type="presParOf" srcId="{6ED5819E-8258-4B2A-9875-2109AF1A1759}" destId="{58DC167C-BE8D-4084-A4C6-444D5530AC7D}" srcOrd="3" destOrd="0" presId="urn:microsoft.com/office/officeart/2005/8/layout/hierarchy1"/>
    <dgm:cxn modelId="{3968F280-2352-4F0B-8403-22ED685E6109}" type="presParOf" srcId="{58DC167C-BE8D-4084-A4C6-444D5530AC7D}" destId="{C3F5632B-33E8-46D7-9761-131E093369E3}" srcOrd="0" destOrd="0" presId="urn:microsoft.com/office/officeart/2005/8/layout/hierarchy1"/>
    <dgm:cxn modelId="{B47D1DF3-B234-4F7D-B9A7-56819288A9B0}" type="presParOf" srcId="{C3F5632B-33E8-46D7-9761-131E093369E3}" destId="{79FB0F27-EB07-43BD-9899-3E09219C4C1D}" srcOrd="0" destOrd="0" presId="urn:microsoft.com/office/officeart/2005/8/layout/hierarchy1"/>
    <dgm:cxn modelId="{B4B3645C-C603-4947-B240-0E718C4CFD37}" type="presParOf" srcId="{C3F5632B-33E8-46D7-9761-131E093369E3}" destId="{EBCE8E1B-459E-4F9C-A3D3-32A78F2158C1}" srcOrd="1" destOrd="0" presId="urn:microsoft.com/office/officeart/2005/8/layout/hierarchy1"/>
    <dgm:cxn modelId="{041DCB9D-787E-4FE8-B634-361E77237019}" type="presParOf" srcId="{58DC167C-BE8D-4084-A4C6-444D5530AC7D}" destId="{7CC56214-407C-4552-A9BB-BAB69A2FA340}" srcOrd="1" destOrd="0" presId="urn:microsoft.com/office/officeart/2005/8/layout/hierarchy1"/>
    <dgm:cxn modelId="{05E1AB75-671D-4486-97C8-790D1F2F30C3}" type="presParOf" srcId="{6ED5819E-8258-4B2A-9875-2109AF1A1759}" destId="{BEB04652-3DCF-41C6-AD61-9AB5254FE609}" srcOrd="4" destOrd="0" presId="urn:microsoft.com/office/officeart/2005/8/layout/hierarchy1"/>
    <dgm:cxn modelId="{F90D70F7-7A8B-4406-B6DC-DED971EFFAA9}" type="presParOf" srcId="{6ED5819E-8258-4B2A-9875-2109AF1A1759}" destId="{10250E84-F1B7-4809-9546-24C88B287C05}" srcOrd="5" destOrd="0" presId="urn:microsoft.com/office/officeart/2005/8/layout/hierarchy1"/>
    <dgm:cxn modelId="{8F7A64CA-2977-4AFF-827A-69E00E543829}" type="presParOf" srcId="{10250E84-F1B7-4809-9546-24C88B287C05}" destId="{87BD1149-F518-4EB7-9DEF-122DA7E33B09}" srcOrd="0" destOrd="0" presId="urn:microsoft.com/office/officeart/2005/8/layout/hierarchy1"/>
    <dgm:cxn modelId="{4A753ED5-6A4B-4084-84A8-E1B11F0488AC}" type="presParOf" srcId="{87BD1149-F518-4EB7-9DEF-122DA7E33B09}" destId="{4A119C42-198E-447D-B14D-6419FFA10269}" srcOrd="0" destOrd="0" presId="urn:microsoft.com/office/officeart/2005/8/layout/hierarchy1"/>
    <dgm:cxn modelId="{9EDF9A22-DAC6-44F7-B5FB-8E5B93D9569C}" type="presParOf" srcId="{87BD1149-F518-4EB7-9DEF-122DA7E33B09}" destId="{8F8F9630-A1B4-41E7-AA04-4FE7825C5516}" srcOrd="1" destOrd="0" presId="urn:microsoft.com/office/officeart/2005/8/layout/hierarchy1"/>
    <dgm:cxn modelId="{AB9A607B-6625-4EF4-91FA-71B7B5CDCCEC}" type="presParOf" srcId="{10250E84-F1B7-4809-9546-24C88B287C05}" destId="{48132D07-2FD8-44E2-8E36-F4C1656F1953}" srcOrd="1" destOrd="0" presId="urn:microsoft.com/office/officeart/2005/8/layout/hierarchy1"/>
    <dgm:cxn modelId="{750C5791-FAFA-4E5B-B9D8-5EB0876482FC}" type="presParOf" srcId="{6ED5819E-8258-4B2A-9875-2109AF1A1759}" destId="{8399E862-6E19-40B5-AFB5-E29AE80D1C0F}" srcOrd="6" destOrd="0" presId="urn:microsoft.com/office/officeart/2005/8/layout/hierarchy1"/>
    <dgm:cxn modelId="{110EDDE9-0088-452E-A11E-57950FB9C84A}" type="presParOf" srcId="{6ED5819E-8258-4B2A-9875-2109AF1A1759}" destId="{82D8570D-9BB8-4C27-8BFD-1990A03AEB8E}" srcOrd="7" destOrd="0" presId="urn:microsoft.com/office/officeart/2005/8/layout/hierarchy1"/>
    <dgm:cxn modelId="{3B2002CE-DAE1-408B-841A-C1E1E3795B88}" type="presParOf" srcId="{82D8570D-9BB8-4C27-8BFD-1990A03AEB8E}" destId="{51A47E9A-D189-4CAD-81B1-288618D7A4D0}" srcOrd="0" destOrd="0" presId="urn:microsoft.com/office/officeart/2005/8/layout/hierarchy1"/>
    <dgm:cxn modelId="{3AA68D82-7134-4FBF-9DDE-45B84C9194C3}" type="presParOf" srcId="{51A47E9A-D189-4CAD-81B1-288618D7A4D0}" destId="{74EADE48-0A8B-4C16-A24E-566744B2E931}" srcOrd="0" destOrd="0" presId="urn:microsoft.com/office/officeart/2005/8/layout/hierarchy1"/>
    <dgm:cxn modelId="{F6175197-5FEF-45B2-99B2-D7ED21CE1277}" type="presParOf" srcId="{51A47E9A-D189-4CAD-81B1-288618D7A4D0}" destId="{54D1A561-E4EC-40BD-B21F-CB28705289B6}" srcOrd="1" destOrd="0" presId="urn:microsoft.com/office/officeart/2005/8/layout/hierarchy1"/>
    <dgm:cxn modelId="{7600E65A-589A-43F1-A447-3FBDEC29A3E5}" type="presParOf" srcId="{82D8570D-9BB8-4C27-8BFD-1990A03AEB8E}" destId="{499011A7-D2F9-44C8-BC79-13C0C456B8F7}" srcOrd="1" destOrd="0" presId="urn:microsoft.com/office/officeart/2005/8/layout/hierarchy1"/>
    <dgm:cxn modelId="{16E34436-FA09-4E16-9F53-758A39019190}" type="presParOf" srcId="{6ED5819E-8258-4B2A-9875-2109AF1A1759}" destId="{1EEE0C63-F389-414F-8842-92EFAB6EC4B4}" srcOrd="8" destOrd="0" presId="urn:microsoft.com/office/officeart/2005/8/layout/hierarchy1"/>
    <dgm:cxn modelId="{DB617B5F-ACFD-4393-B1B7-9F45BF06F308}" type="presParOf" srcId="{6ED5819E-8258-4B2A-9875-2109AF1A1759}" destId="{B39399FE-3B81-42B4-ADB6-8B775FA5FAEB}" srcOrd="9" destOrd="0" presId="urn:microsoft.com/office/officeart/2005/8/layout/hierarchy1"/>
    <dgm:cxn modelId="{AB300900-A806-4A42-B08B-E202C4943872}" type="presParOf" srcId="{B39399FE-3B81-42B4-ADB6-8B775FA5FAEB}" destId="{2200DBB8-1AE7-43B3-AA03-80F01D9FD5C0}" srcOrd="0" destOrd="0" presId="urn:microsoft.com/office/officeart/2005/8/layout/hierarchy1"/>
    <dgm:cxn modelId="{D3263041-2960-42A4-A1D3-FF70B404CEDF}" type="presParOf" srcId="{2200DBB8-1AE7-43B3-AA03-80F01D9FD5C0}" destId="{03AA1022-1D90-4EB3-A492-35A2F1D461A4}" srcOrd="0" destOrd="0" presId="urn:microsoft.com/office/officeart/2005/8/layout/hierarchy1"/>
    <dgm:cxn modelId="{F45D5538-76C9-4DD0-BF8C-A49F15AC0D52}" type="presParOf" srcId="{2200DBB8-1AE7-43B3-AA03-80F01D9FD5C0}" destId="{A56F4DBA-2635-4122-BC2C-10A8380DE2EA}" srcOrd="1" destOrd="0" presId="urn:microsoft.com/office/officeart/2005/8/layout/hierarchy1"/>
    <dgm:cxn modelId="{7549BC7C-5D3D-4045-903B-ED28A48CAA2F}" type="presParOf" srcId="{B39399FE-3B81-42B4-ADB6-8B775FA5FAEB}" destId="{E63F729E-7FBB-4698-B9FA-A8648663D4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676C6-A84F-4402-8198-A18CDA88406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C4EF7-E9E1-46F7-9237-B3E326D96B73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Work</a:t>
          </a:r>
        </a:p>
      </dsp:txBody>
      <dsp:txXfrm>
        <a:off x="304800" y="6459"/>
        <a:ext cx="4267200" cy="915120"/>
      </dsp:txXfrm>
    </dsp:sp>
    <dsp:sp modelId="{961EF40F-458E-4A15-8CB2-8D5DEDEF2690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90E20-F1A5-466B-9841-AD38F1349D7B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 err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Education</a:t>
          </a:r>
          <a:endParaRPr lang="sv-SE" sz="28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4800" y="1412619"/>
        <a:ext cx="4267200" cy="915120"/>
      </dsp:txXfrm>
    </dsp:sp>
    <dsp:sp modelId="{909B6BFF-ADD5-4A8D-967E-1A15A3688D4B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17769-78D8-4167-8B57-5E64F6D6084E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Projects</a:t>
          </a:r>
        </a:p>
      </dsp:txBody>
      <dsp:txXfrm>
        <a:off x="304800" y="2818780"/>
        <a:ext cx="4267200" cy="915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E0C63-F389-414F-8842-92EFAB6EC4B4}">
      <dsp:nvSpPr>
        <dsp:cNvPr id="0" name=""/>
        <dsp:cNvSpPr/>
      </dsp:nvSpPr>
      <dsp:spPr>
        <a:xfrm>
          <a:off x="3618938" y="2922906"/>
          <a:ext cx="2873275" cy="3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63"/>
              </a:lnTo>
              <a:lnTo>
                <a:pt x="2873275" y="232963"/>
              </a:lnTo>
              <a:lnTo>
                <a:pt x="2873275" y="341854"/>
              </a:lnTo>
            </a:path>
          </a:pathLst>
        </a:custGeom>
        <a:noFill/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9E862-6E19-40B5-AFB5-E29AE80D1C0F}">
      <dsp:nvSpPr>
        <dsp:cNvPr id="0" name=""/>
        <dsp:cNvSpPr/>
      </dsp:nvSpPr>
      <dsp:spPr>
        <a:xfrm>
          <a:off x="3618938" y="2922906"/>
          <a:ext cx="1436637" cy="3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63"/>
              </a:lnTo>
              <a:lnTo>
                <a:pt x="1436637" y="232963"/>
              </a:lnTo>
              <a:lnTo>
                <a:pt x="1436637" y="341854"/>
              </a:lnTo>
            </a:path>
          </a:pathLst>
        </a:custGeom>
        <a:noFill/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04652-3DCF-41C6-AD61-9AB5254FE609}">
      <dsp:nvSpPr>
        <dsp:cNvPr id="0" name=""/>
        <dsp:cNvSpPr/>
      </dsp:nvSpPr>
      <dsp:spPr>
        <a:xfrm>
          <a:off x="3573218" y="2922906"/>
          <a:ext cx="91440" cy="3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854"/>
              </a:lnTo>
            </a:path>
          </a:pathLst>
        </a:custGeom>
        <a:noFill/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CCB1-0E08-4D74-82D6-F244ABA10957}">
      <dsp:nvSpPr>
        <dsp:cNvPr id="0" name=""/>
        <dsp:cNvSpPr/>
      </dsp:nvSpPr>
      <dsp:spPr>
        <a:xfrm>
          <a:off x="2182300" y="2922906"/>
          <a:ext cx="1436637" cy="341854"/>
        </a:xfrm>
        <a:custGeom>
          <a:avLst/>
          <a:gdLst/>
          <a:ahLst/>
          <a:cxnLst/>
          <a:rect l="0" t="0" r="0" b="0"/>
          <a:pathLst>
            <a:path>
              <a:moveTo>
                <a:pt x="1436637" y="0"/>
              </a:moveTo>
              <a:lnTo>
                <a:pt x="1436637" y="232963"/>
              </a:lnTo>
              <a:lnTo>
                <a:pt x="0" y="232963"/>
              </a:lnTo>
              <a:lnTo>
                <a:pt x="0" y="341854"/>
              </a:lnTo>
            </a:path>
          </a:pathLst>
        </a:custGeom>
        <a:noFill/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08A5A-1E20-4459-AD2A-7B2AA9BC3F45}">
      <dsp:nvSpPr>
        <dsp:cNvPr id="0" name=""/>
        <dsp:cNvSpPr/>
      </dsp:nvSpPr>
      <dsp:spPr>
        <a:xfrm>
          <a:off x="745662" y="2922906"/>
          <a:ext cx="2873275" cy="341854"/>
        </a:xfrm>
        <a:custGeom>
          <a:avLst/>
          <a:gdLst/>
          <a:ahLst/>
          <a:cxnLst/>
          <a:rect l="0" t="0" r="0" b="0"/>
          <a:pathLst>
            <a:path>
              <a:moveTo>
                <a:pt x="2873275" y="0"/>
              </a:moveTo>
              <a:lnTo>
                <a:pt x="2873275" y="232963"/>
              </a:lnTo>
              <a:lnTo>
                <a:pt x="0" y="232963"/>
              </a:lnTo>
              <a:lnTo>
                <a:pt x="0" y="341854"/>
              </a:lnTo>
            </a:path>
          </a:pathLst>
        </a:custGeom>
        <a:noFill/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5BAA5-5129-492B-B168-8398AE070C47}">
      <dsp:nvSpPr>
        <dsp:cNvPr id="0" name=""/>
        <dsp:cNvSpPr/>
      </dsp:nvSpPr>
      <dsp:spPr>
        <a:xfrm>
          <a:off x="3573218" y="1834653"/>
          <a:ext cx="91440" cy="3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854"/>
              </a:lnTo>
            </a:path>
          </a:pathLst>
        </a:custGeom>
        <a:noFill/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F3600-0BB6-4576-949D-197A01E9B209}">
      <dsp:nvSpPr>
        <dsp:cNvPr id="0" name=""/>
        <dsp:cNvSpPr/>
      </dsp:nvSpPr>
      <dsp:spPr>
        <a:xfrm>
          <a:off x="3573218" y="746400"/>
          <a:ext cx="91440" cy="3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854"/>
              </a:lnTo>
            </a:path>
          </a:pathLst>
        </a:custGeom>
        <a:noFill/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19420-EF51-452D-883A-4BB3A36A4367}">
      <dsp:nvSpPr>
        <dsp:cNvPr id="0" name=""/>
        <dsp:cNvSpPr/>
      </dsp:nvSpPr>
      <dsp:spPr>
        <a:xfrm>
          <a:off x="3031222" y="1"/>
          <a:ext cx="1175430" cy="746398"/>
        </a:xfrm>
        <a:prstGeom prst="roundRect">
          <a:avLst>
            <a:gd name="adj" fmla="val 10000"/>
          </a:avLst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4C3DE-936A-42E3-9E2D-8959640E77BB}">
      <dsp:nvSpPr>
        <dsp:cNvPr id="0" name=""/>
        <dsp:cNvSpPr/>
      </dsp:nvSpPr>
      <dsp:spPr>
        <a:xfrm>
          <a:off x="3161826" y="124074"/>
          <a:ext cx="1175430" cy="74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Board</a:t>
          </a:r>
        </a:p>
      </dsp:txBody>
      <dsp:txXfrm>
        <a:off x="3161826" y="124074"/>
        <a:ext cx="1175430" cy="746398"/>
      </dsp:txXfrm>
    </dsp:sp>
    <dsp:sp modelId="{043AFF4F-9159-4F42-A793-1BBC1C9A5EAE}">
      <dsp:nvSpPr>
        <dsp:cNvPr id="0" name=""/>
        <dsp:cNvSpPr/>
      </dsp:nvSpPr>
      <dsp:spPr>
        <a:xfrm>
          <a:off x="3031222" y="1088254"/>
          <a:ext cx="1175430" cy="746398"/>
        </a:xfrm>
        <a:prstGeom prst="roundRect">
          <a:avLst>
            <a:gd name="adj" fmla="val 10000"/>
          </a:avLst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CE50C-1C90-4B0E-85E0-CBD65BA89B31}">
      <dsp:nvSpPr>
        <dsp:cNvPr id="0" name=""/>
        <dsp:cNvSpPr/>
      </dsp:nvSpPr>
      <dsp:spPr>
        <a:xfrm>
          <a:off x="3161826" y="1212327"/>
          <a:ext cx="1175430" cy="74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CEO</a:t>
          </a:r>
        </a:p>
      </dsp:txBody>
      <dsp:txXfrm>
        <a:off x="3161826" y="1212327"/>
        <a:ext cx="1175430" cy="746398"/>
      </dsp:txXfrm>
    </dsp:sp>
    <dsp:sp modelId="{F7152335-3EC2-41A7-BAEE-4D7B1C9BDFD7}">
      <dsp:nvSpPr>
        <dsp:cNvPr id="0" name=""/>
        <dsp:cNvSpPr/>
      </dsp:nvSpPr>
      <dsp:spPr>
        <a:xfrm>
          <a:off x="3031222" y="2176507"/>
          <a:ext cx="1175430" cy="746398"/>
        </a:xfrm>
        <a:prstGeom prst="roundRect">
          <a:avLst>
            <a:gd name="adj" fmla="val 10000"/>
          </a:avLst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C9FB7-7548-4E91-AD74-72439DEC4B73}">
      <dsp:nvSpPr>
        <dsp:cNvPr id="0" name=""/>
        <dsp:cNvSpPr/>
      </dsp:nvSpPr>
      <dsp:spPr>
        <a:xfrm>
          <a:off x="3161826" y="2300580"/>
          <a:ext cx="1175430" cy="74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Heads</a:t>
          </a:r>
          <a:r>
            <a:rPr lang="sv-SE" sz="1600" kern="1200" dirty="0"/>
            <a:t> </a:t>
          </a:r>
          <a:r>
            <a:rPr lang="sv-SE" sz="1600" kern="1200" dirty="0" err="1"/>
            <a:t>of</a:t>
          </a:r>
          <a:r>
            <a:rPr lang="sv-SE" sz="1600" kern="1200" dirty="0"/>
            <a:t> </a:t>
          </a:r>
          <a:r>
            <a:rPr lang="sv-SE" sz="1600" kern="1200" dirty="0" err="1"/>
            <a:t>Unit</a:t>
          </a:r>
          <a:endParaRPr lang="sv-SE" sz="1600" kern="1200" dirty="0"/>
        </a:p>
      </dsp:txBody>
      <dsp:txXfrm>
        <a:off x="3161826" y="2300580"/>
        <a:ext cx="1175430" cy="746398"/>
      </dsp:txXfrm>
    </dsp:sp>
    <dsp:sp modelId="{F4D279DD-E352-4341-A68B-A8A902D062B1}">
      <dsp:nvSpPr>
        <dsp:cNvPr id="0" name=""/>
        <dsp:cNvSpPr/>
      </dsp:nvSpPr>
      <dsp:spPr>
        <a:xfrm>
          <a:off x="157947" y="3264760"/>
          <a:ext cx="1175430" cy="746398"/>
        </a:xfrm>
        <a:prstGeom prst="roundRect">
          <a:avLst>
            <a:gd name="adj" fmla="val 10000"/>
          </a:avLst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AFE27-4CD3-4F41-B8AD-FB1E909C4783}">
      <dsp:nvSpPr>
        <dsp:cNvPr id="0" name=""/>
        <dsp:cNvSpPr/>
      </dsp:nvSpPr>
      <dsp:spPr>
        <a:xfrm>
          <a:off x="288550" y="3388833"/>
          <a:ext cx="1175430" cy="74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Internal</a:t>
          </a:r>
          <a:r>
            <a:rPr lang="sv-SE" sz="1600" kern="1200" dirty="0"/>
            <a:t> Services</a:t>
          </a:r>
        </a:p>
      </dsp:txBody>
      <dsp:txXfrm>
        <a:off x="288550" y="3388833"/>
        <a:ext cx="1175430" cy="746398"/>
      </dsp:txXfrm>
    </dsp:sp>
    <dsp:sp modelId="{79FB0F27-EB07-43BD-9899-3E09219C4C1D}">
      <dsp:nvSpPr>
        <dsp:cNvPr id="0" name=""/>
        <dsp:cNvSpPr/>
      </dsp:nvSpPr>
      <dsp:spPr>
        <a:xfrm>
          <a:off x="1594585" y="3264760"/>
          <a:ext cx="1175430" cy="746398"/>
        </a:xfrm>
        <a:prstGeom prst="roundRect">
          <a:avLst>
            <a:gd name="adj" fmla="val 10000"/>
          </a:avLst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E8E1B-459E-4F9C-A3D3-32A78F2158C1}">
      <dsp:nvSpPr>
        <dsp:cNvPr id="0" name=""/>
        <dsp:cNvSpPr/>
      </dsp:nvSpPr>
      <dsp:spPr>
        <a:xfrm>
          <a:off x="1725188" y="3388833"/>
          <a:ext cx="1175430" cy="74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Work Counsellors</a:t>
          </a:r>
        </a:p>
      </dsp:txBody>
      <dsp:txXfrm>
        <a:off x="1725188" y="3388833"/>
        <a:ext cx="1175430" cy="746398"/>
      </dsp:txXfrm>
    </dsp:sp>
    <dsp:sp modelId="{4A119C42-198E-447D-B14D-6419FFA10269}">
      <dsp:nvSpPr>
        <dsp:cNvPr id="0" name=""/>
        <dsp:cNvSpPr/>
      </dsp:nvSpPr>
      <dsp:spPr>
        <a:xfrm>
          <a:off x="3031222" y="3264760"/>
          <a:ext cx="1175430" cy="746398"/>
        </a:xfrm>
        <a:prstGeom prst="roundRect">
          <a:avLst>
            <a:gd name="adj" fmla="val 10000"/>
          </a:avLst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F9630-A1B4-41E7-AA04-4FE7825C5516}">
      <dsp:nvSpPr>
        <dsp:cNvPr id="0" name=""/>
        <dsp:cNvSpPr/>
      </dsp:nvSpPr>
      <dsp:spPr>
        <a:xfrm>
          <a:off x="3161826" y="3388833"/>
          <a:ext cx="1175430" cy="74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Marketing Group</a:t>
          </a:r>
        </a:p>
      </dsp:txBody>
      <dsp:txXfrm>
        <a:off x="3161826" y="3388833"/>
        <a:ext cx="1175430" cy="746398"/>
      </dsp:txXfrm>
    </dsp:sp>
    <dsp:sp modelId="{74EADE48-0A8B-4C16-A24E-566744B2E931}">
      <dsp:nvSpPr>
        <dsp:cNvPr id="0" name=""/>
        <dsp:cNvSpPr/>
      </dsp:nvSpPr>
      <dsp:spPr>
        <a:xfrm>
          <a:off x="4467860" y="3264760"/>
          <a:ext cx="1175430" cy="746398"/>
        </a:xfrm>
        <a:prstGeom prst="roundRect">
          <a:avLst>
            <a:gd name="adj" fmla="val 10000"/>
          </a:avLst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1A561-E4EC-40BD-B21F-CB28705289B6}">
      <dsp:nvSpPr>
        <dsp:cNvPr id="0" name=""/>
        <dsp:cNvSpPr/>
      </dsp:nvSpPr>
      <dsp:spPr>
        <a:xfrm>
          <a:off x="4598464" y="3388833"/>
          <a:ext cx="1175430" cy="74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Preparatory </a:t>
          </a:r>
          <a:r>
            <a:rPr lang="sv-SE" sz="1600" kern="1200" dirty="0" err="1"/>
            <a:t>Units</a:t>
          </a:r>
          <a:endParaRPr lang="sv-SE" sz="1600" kern="1200" dirty="0"/>
        </a:p>
      </dsp:txBody>
      <dsp:txXfrm>
        <a:off x="4598464" y="3388833"/>
        <a:ext cx="1175430" cy="746398"/>
      </dsp:txXfrm>
    </dsp:sp>
    <dsp:sp modelId="{03AA1022-1D90-4EB3-A492-35A2F1D461A4}">
      <dsp:nvSpPr>
        <dsp:cNvPr id="0" name=""/>
        <dsp:cNvSpPr/>
      </dsp:nvSpPr>
      <dsp:spPr>
        <a:xfrm>
          <a:off x="5904498" y="3264760"/>
          <a:ext cx="1175430" cy="746398"/>
        </a:xfrm>
        <a:prstGeom prst="roundRect">
          <a:avLst>
            <a:gd name="adj" fmla="val 10000"/>
          </a:avLst>
        </a:prstGeom>
        <a:solidFill>
          <a:srgbClr val="25B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F4DBA-2635-4122-BC2C-10A8380DE2EA}">
      <dsp:nvSpPr>
        <dsp:cNvPr id="0" name=""/>
        <dsp:cNvSpPr/>
      </dsp:nvSpPr>
      <dsp:spPr>
        <a:xfrm>
          <a:off x="6035101" y="3388833"/>
          <a:ext cx="1175430" cy="74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5B8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Projects</a:t>
          </a:r>
        </a:p>
      </dsp:txBody>
      <dsp:txXfrm>
        <a:off x="6035101" y="3388833"/>
        <a:ext cx="1175430" cy="74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BEF87-A9AF-4B2C-9E40-089D1BDCD84C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DD808-6FE8-4A83-A7D5-969CACB3DDC3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A3CEA-F275-40DA-8100-413B879C452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2C332-8200-416B-9FF8-E7DC2A8FC87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88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5BE524-78E6-4E23-BC50-383337416BDC}" type="slidenum">
              <a:rPr lang="sv-SE" smtClean="0"/>
              <a:pPr eaLnBrk="1" hangingPunct="1"/>
              <a:t>9</a:t>
            </a:fld>
            <a:endParaRPr lang="sv-S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011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1338"/>
            <a:ext cx="4997450" cy="414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93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51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57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9D3B-2A23-4D51-A39A-BBC5BFCB70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Rubrik och diagram eller organisations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sv-SE" noProof="0"/>
              <a:t>Klicka på ikonen för att lägga till SmartArt-grafik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09BA-E88C-46C6-8AE8-D7ACF425FD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2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47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24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67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21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665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84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06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D7EC-157C-4027-8CE9-D885AD58F0EA}" type="datetimeFigureOut">
              <a:rPr lang="sv-SE" smtClean="0"/>
              <a:pPr/>
              <a:t>2020-10-01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DA24-FDCB-4BDB-83D2-ED038D2B69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-activa.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ruta 1"/>
          <p:cNvSpPr txBox="1">
            <a:spLocks noChangeArrowheads="1"/>
          </p:cNvSpPr>
          <p:nvPr/>
        </p:nvSpPr>
        <p:spPr bwMode="auto">
          <a:xfrm>
            <a:off x="2238375" y="3068960"/>
            <a:ext cx="47513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Lars Rickardt</a:t>
            </a:r>
          </a:p>
          <a:p>
            <a:pPr algn="ctr" eaLnBrk="1" hangingPunct="1"/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eaLnBrk="1" hangingPunct="1"/>
            <a:r>
              <a:rPr lang="sv-SE" sz="2800" u="sng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lars.rickardt@s-activa.se</a:t>
            </a:r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002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Actívas</a:t>
            </a:r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Preparatory </a:t>
            </a:r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Units</a:t>
            </a:r>
            <a:endParaRPr lang="sv-SE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7" name="Picture 5" descr="P618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25193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4500563" y="1473200"/>
            <a:ext cx="39592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training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under supervision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tutors. </a:t>
            </a:r>
          </a:p>
          <a:p>
            <a:pPr eaLnBrk="1" hangingPunct="1">
              <a:spcBef>
                <a:spcPct val="50000"/>
              </a:spcBef>
            </a:pP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Routines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tasks,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instructions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strenghts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weaknesses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etc. </a:t>
            </a:r>
          </a:p>
          <a:p>
            <a:pPr eaLnBrk="1" hangingPunct="1">
              <a:spcBef>
                <a:spcPct val="50000"/>
              </a:spcBef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Feedback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 counsellor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116013" y="3357563"/>
            <a:ext cx="2951162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Café</a:t>
            </a:r>
          </a:p>
          <a:p>
            <a:pPr eaLnBrk="1" hangingPunct="1">
              <a:spcBef>
                <a:spcPts val="600"/>
              </a:spcBef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Lunch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room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&amp; Conference service</a:t>
            </a:r>
          </a:p>
          <a:p>
            <a:pPr eaLnBrk="1" hangingPunct="1">
              <a:spcBef>
                <a:spcPts val="600"/>
              </a:spcBef>
            </a:pP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Cleaning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/reparing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technical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aids</a:t>
            </a:r>
          </a:p>
          <a:p>
            <a:pPr eaLnBrk="1" hangingPunct="1">
              <a:spcBef>
                <a:spcPts val="600"/>
              </a:spcBef>
            </a:pP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Laundry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8" name="Rak 7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10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230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692150"/>
            <a:ext cx="6048375" cy="2376488"/>
          </a:xfrm>
        </p:spPr>
        <p:txBody>
          <a:bodyPr/>
          <a:lstStyle/>
          <a:p>
            <a:pPr eaLnBrk="1" hangingPunct="1"/>
            <a:br>
              <a:rPr lang="sv-SE" sz="3200" b="1">
                <a:latin typeface="Century" pitchFamily="18" charset="0"/>
              </a:rPr>
            </a:br>
            <a:endParaRPr lang="sv-SE" sz="5400">
              <a:latin typeface="Century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v-SE" sz="2800">
              <a:latin typeface="Times New Roman" pitchFamily="18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002434" y="405645"/>
            <a:ext cx="693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600" b="1" dirty="0"/>
              <a:t> </a:t>
            </a:r>
            <a:r>
              <a:rPr lang="sv-SE" sz="3200" b="1" dirty="0">
                <a:solidFill>
                  <a:srgbClr val="1A4C8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Activa </a:t>
            </a:r>
            <a:r>
              <a:rPr lang="sv-SE" sz="3200" b="1" dirty="0" err="1">
                <a:solidFill>
                  <a:srgbClr val="1A4C8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Kite</a:t>
            </a:r>
            <a:r>
              <a:rPr lang="sv-SE" sz="3200" b="1" dirty="0">
                <a:solidFill>
                  <a:srgbClr val="1A4C8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Award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085110" y="1722288"/>
            <a:ext cx="482956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awarding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the Actíva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Kite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every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year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workplace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each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county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we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want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give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credit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employers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workplaces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during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year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shown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committment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by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accepting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one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our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applicants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into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their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business. The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employer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should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be a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role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for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others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when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it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comes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care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, social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responsibility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receiving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an </a:t>
            </a:r>
            <a:r>
              <a:rPr lang="sv-SE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applicant</a:t>
            </a:r>
            <a:r>
              <a:rPr lang="sv-SE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2294" name="Picture 10" descr="P10100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800"/>
            <a:ext cx="3233737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 6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9" name="Rak 8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11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368881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6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455429108"/>
              </p:ext>
            </p:extLst>
          </p:nvPr>
        </p:nvGraphicFramePr>
        <p:xfrm>
          <a:off x="1259483" y="261938"/>
          <a:ext cx="6192837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hoto Editor-foto" r:id="rId3" imgW="10821911" imgH="10364647" progId="">
                  <p:embed/>
                </p:oleObj>
              </mc:Choice>
              <mc:Fallback>
                <p:oleObj name="Photo Editor-foto" r:id="rId3" imgW="10821911" imgH="10364647" progId="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483" y="261938"/>
                        <a:ext cx="6192837" cy="593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52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ussreklam_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0645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 2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5" name="Rak 4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7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052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ktangel 1"/>
          <p:cNvSpPr>
            <a:spLocks noChangeArrowheads="1"/>
          </p:cNvSpPr>
          <p:nvPr/>
        </p:nvSpPr>
        <p:spPr bwMode="auto">
          <a:xfrm>
            <a:off x="592865" y="1671479"/>
            <a:ext cx="805273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Financed by the European Union, </a:t>
            </a:r>
            <a:b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 June 2010 - 31 Dec 2013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Objective: to create a transitional model from school finish/graduation, towards the labour market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Ensure a smooth transition from school into the labour market, or further education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Help the participants to prepare themselves for adult life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3" name="Picture 1" descr="skanna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14382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5364" name="Picture 3" descr="http://www.shannoncollege.com/wp-content/uploads/2012/08/European-Social-Fun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00013"/>
            <a:ext cx="18224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9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sp>
        <p:nvSpPr>
          <p:cNvPr id="2" name="textruta 1"/>
          <p:cNvSpPr txBox="1"/>
          <p:nvPr/>
        </p:nvSpPr>
        <p:spPr>
          <a:xfrm>
            <a:off x="1547664" y="8015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Transit Project</a:t>
            </a:r>
          </a:p>
        </p:txBody>
      </p:sp>
    </p:spTree>
    <p:extLst>
      <p:ext uri="{BB962C8B-B14F-4D97-AF65-F5344CB8AC3E}">
        <p14:creationId xmlns:p14="http://schemas.microsoft.com/office/powerpoint/2010/main" val="357827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ktangel 1"/>
          <p:cNvSpPr>
            <a:spLocks noChangeArrowheads="1"/>
          </p:cNvSpPr>
          <p:nvPr/>
        </p:nvSpPr>
        <p:spPr bwMode="auto">
          <a:xfrm>
            <a:off x="1187574" y="1628800"/>
            <a:ext cx="705683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Partnership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Actíva 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4 municipalities</a:t>
            </a: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Upper Secondary School (High School)</a:t>
            </a: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Day Center for people with Disabilities</a:t>
            </a: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Social Welfare Services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Employment Service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Social Insurance Office 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b="1" dirty="0">
              <a:latin typeface="Garamond" pitchFamily="18" charset="0"/>
            </a:endParaRPr>
          </a:p>
        </p:txBody>
      </p:sp>
      <p:pic>
        <p:nvPicPr>
          <p:cNvPr id="16387" name="Picture 1" descr="skanna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60350"/>
            <a:ext cx="14382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726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ktangel 1"/>
          <p:cNvSpPr>
            <a:spLocks noChangeArrowheads="1"/>
          </p:cNvSpPr>
          <p:nvPr/>
        </p:nvSpPr>
        <p:spPr bwMode="auto">
          <a:xfrm>
            <a:off x="1330325" y="1341438"/>
            <a:ext cx="70580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Target group</a:t>
            </a:r>
          </a:p>
          <a:p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18-29 years 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Different types of disabilities, mainly learning disabilities, ADHD, Asperger syndrome.</a:t>
            </a:r>
          </a:p>
          <a:p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sv-S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Supported Employment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Actíva Model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Early intervention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1" name="Picture 1" descr="skanna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60350"/>
            <a:ext cx="14382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1799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87946" y="974333"/>
            <a:ext cx="7488237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During the last year in school</a:t>
            </a:r>
          </a:p>
          <a:p>
            <a:pPr>
              <a:defRPr/>
            </a:pPr>
            <a:endParaRPr lang="sv-S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ts val="600"/>
              </a:spcAft>
              <a:buClr>
                <a:srgbClr val="339B9B"/>
              </a:buClr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Assign an individual 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 counsellor</a:t>
            </a:r>
          </a:p>
          <a:p>
            <a:pPr marL="342900" indent="-342900">
              <a:lnSpc>
                <a:spcPts val="2400"/>
              </a:lnSpc>
              <a:spcAft>
                <a:spcPts val="600"/>
              </a:spcAft>
              <a:buClr>
                <a:srgbClr val="339B9B"/>
              </a:buClr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Personal background mapping with help from </a:t>
            </a:r>
            <a:b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 counsellor</a:t>
            </a:r>
          </a:p>
          <a:p>
            <a:pPr marL="342900" indent="-342900">
              <a:lnSpc>
                <a:spcPts val="2400"/>
              </a:lnSpc>
              <a:spcAft>
                <a:spcPts val="600"/>
              </a:spcAft>
              <a:buClr>
                <a:srgbClr val="339B9B"/>
              </a:buClr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Job matching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ts val="600"/>
              </a:spcAft>
              <a:buClr>
                <a:srgbClr val="339B9B"/>
              </a:buClr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On the job training, work practice, individual support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ts val="600"/>
              </a:spcAft>
              <a:buClr>
                <a:srgbClr val="339B9B"/>
              </a:buClr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Group activities, specific information/knowledge </a:t>
            </a:r>
            <a:b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about the labour market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ts val="600"/>
              </a:spcAft>
              <a:buClr>
                <a:srgbClr val="339B9B"/>
              </a:buClr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Coordinated service and common focus from The Employment Service, The Social Insurance Office, School etc.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ts val="600"/>
              </a:spcAft>
              <a:buClr>
                <a:srgbClr val="339B9B"/>
              </a:buClr>
              <a:buFont typeface="Wingdings" pitchFamily="2" charset="2"/>
              <a:buChar char="q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An Individual Action Plan, to ensure that young people take personal responsibility and participate in decisions about their own future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5" name="Picture 1" descr="skanna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60350"/>
            <a:ext cx="14382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304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ktangel 1"/>
          <p:cNvSpPr>
            <a:spLocks noChangeArrowheads="1"/>
          </p:cNvSpPr>
          <p:nvPr/>
        </p:nvSpPr>
        <p:spPr bwMode="auto">
          <a:xfrm>
            <a:off x="1476375" y="1557338"/>
            <a:ext cx="684004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OCN - Open College Network</a:t>
            </a:r>
            <a:endParaRPr lang="sv-S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 tool to recognise and communicate life long, non-formal learning outside the formal school system. </a:t>
            </a:r>
          </a:p>
          <a:p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Vehicle maintenance, café, building and property maintenance, information/knowledge regarding the labour market. 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50863"/>
            <a:ext cx="57959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kvarken.com/portal/getcompanyimage.asp?id=907&amp;w=400&amp;noborder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2" y="5476875"/>
            <a:ext cx="19399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9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751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ktangel 1"/>
          <p:cNvSpPr>
            <a:spLocks noChangeArrowheads="1"/>
          </p:cNvSpPr>
          <p:nvPr/>
        </p:nvSpPr>
        <p:spPr bwMode="auto">
          <a:xfrm>
            <a:off x="1619672" y="1295399"/>
            <a:ext cx="662622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Social Enterprises</a:t>
            </a:r>
            <a:endParaRPr lang="sv-SE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Encourage the Social Non Profit Sector, enterprises which aim to employ young people with disabilities</a:t>
            </a:r>
          </a:p>
          <a:p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endParaRPr lang="sv-SE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 practice abroad for 4 weeks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Pistoia, Italy and Landshut, Germany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Equal Opportunities</a:t>
            </a:r>
            <a:endParaRPr lang="sv-SE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Accessibility</a:t>
            </a:r>
            <a:endParaRPr lang="sv-SE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sv-SE" sz="2400" dirty="0">
              <a:latin typeface="Garamond" pitchFamily="18" charset="0"/>
            </a:endParaRPr>
          </a:p>
        </p:txBody>
      </p:sp>
      <p:pic>
        <p:nvPicPr>
          <p:cNvPr id="20483" name="Picture 1" descr="skanna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60350"/>
            <a:ext cx="14382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327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The Actíva Foundation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600201"/>
            <a:ext cx="7931150" cy="39170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Founded</a:t>
            </a:r>
            <a:r>
              <a:rPr lang="sv-SE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1989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Founders</a:t>
            </a:r>
            <a:r>
              <a:rPr lang="sv-SE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br>
              <a:rPr lang="sv-SE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Örebro County Council and Örebro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Municipality</a:t>
            </a:r>
            <a:endParaRPr lang="sv-S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SzPct val="90000"/>
            </a:pPr>
            <a:r>
              <a:rPr lang="sv-SE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Commission: </a:t>
            </a:r>
            <a:br>
              <a:rPr lang="sv-SE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find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jobs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for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people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disabilities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health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problems</a:t>
            </a:r>
          </a:p>
          <a:p>
            <a:pPr marL="361950">
              <a:lnSpc>
                <a:spcPct val="90000"/>
              </a:lnSpc>
              <a:spcBef>
                <a:spcPct val="50000"/>
              </a:spcBef>
              <a:buSzPct val="90000"/>
            </a:pPr>
            <a:r>
              <a:rPr lang="sv-SE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r>
              <a:rPr lang="sv-SE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br>
              <a:rPr lang="sv-SE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adapted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individual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”Supported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Employment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”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called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the Actíva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22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ktangel 1"/>
          <p:cNvSpPr>
            <a:spLocks noChangeArrowheads="1"/>
          </p:cNvSpPr>
          <p:nvPr/>
        </p:nvSpPr>
        <p:spPr bwMode="auto">
          <a:xfrm>
            <a:off x="1728192" y="1338589"/>
            <a:ext cx="4572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Staff Project Transit</a:t>
            </a:r>
          </a:p>
          <a:p>
            <a:endParaRPr lang="sv-S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4 Work Counsellors</a:t>
            </a:r>
          </a:p>
          <a:p>
            <a:pPr marL="342900" indent="-342900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Specialised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Tutors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 Special Needs Teacher 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 Accounting Clerk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 Marketer</a:t>
            </a:r>
          </a:p>
          <a:p>
            <a:pPr marL="342900" indent="-342900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 Project Manager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7" name="Picture 1" descr="skanna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60350"/>
            <a:ext cx="14382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36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ktangel 2"/>
          <p:cNvSpPr>
            <a:spLocks noChangeArrowheads="1"/>
          </p:cNvSpPr>
          <p:nvPr/>
        </p:nvSpPr>
        <p:spPr bwMode="auto">
          <a:xfrm>
            <a:off x="1691680" y="1340807"/>
            <a:ext cx="662463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Current status</a:t>
            </a:r>
          </a:p>
          <a:p>
            <a:endParaRPr lang="sv-S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78 active participants 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24 participants have succeeded in finding employment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16 participants have gone on to higher education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1" name="Picture 1" descr="skanna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60350"/>
            <a:ext cx="14382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484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http://sverigesradio.se/diverse/appdata/isidor/images/news_images/3379/2592699_520_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412875"/>
            <a:ext cx="468471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250825" y="1183709"/>
            <a:ext cx="3908425" cy="4405531"/>
            <a:chOff x="250825" y="476250"/>
            <a:chExt cx="3908425" cy="4405531"/>
          </a:xfrm>
        </p:grpSpPr>
        <p:sp>
          <p:nvSpPr>
            <p:cNvPr id="23554" name="Rektangel 2"/>
            <p:cNvSpPr>
              <a:spLocks noChangeArrowheads="1"/>
            </p:cNvSpPr>
            <p:nvPr/>
          </p:nvSpPr>
          <p:spPr bwMode="auto">
            <a:xfrm>
              <a:off x="466725" y="1773238"/>
              <a:ext cx="3692525" cy="310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 social enterprise with </a:t>
              </a:r>
              <a:b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30 active participants</a:t>
              </a:r>
            </a:p>
            <a:p>
              <a:endParaRPr lang="sv-SE" sz="2400" dirty="0">
                <a:latin typeface="Garamond" pitchFamily="18" charset="0"/>
              </a:endParaRPr>
            </a:p>
            <a:p>
              <a:r>
                <a:rPr lang="en-US" sz="2400" dirty="0">
                  <a:latin typeface="Garamond" pitchFamily="18" charset="0"/>
                </a:rPr>
                <a:t>	       </a:t>
              </a:r>
              <a: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Culture</a:t>
              </a:r>
              <a:endParaRPr lang="en-US" sz="2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endParaRPr lang="sv-SE" sz="2400" dirty="0">
                <a:latin typeface="Garamond" pitchFamily="18" charset="0"/>
              </a:endParaRPr>
            </a:p>
            <a:p>
              <a:r>
                <a:rPr lang="en-US" sz="2400" dirty="0">
                  <a:latin typeface="Garamond" pitchFamily="18" charset="0"/>
                </a:rPr>
                <a:t>	       </a:t>
              </a:r>
              <a: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Maintenance </a:t>
              </a:r>
              <a:b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(Includes both building </a:t>
              </a:r>
              <a:b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and property maintenance </a:t>
              </a:r>
              <a:b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2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and vehicle maintenance)</a:t>
              </a:r>
              <a:endParaRPr lang="sv-SE" sz="2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23556" name="Grupp 10"/>
            <p:cNvGrpSpPr>
              <a:grpSpLocks/>
            </p:cNvGrpSpPr>
            <p:nvPr/>
          </p:nvGrpSpPr>
          <p:grpSpPr bwMode="auto">
            <a:xfrm>
              <a:off x="250825" y="476250"/>
              <a:ext cx="3384550" cy="1181100"/>
              <a:chOff x="396518" y="751656"/>
              <a:chExt cx="3383394" cy="1180331"/>
            </a:xfrm>
          </p:grpSpPr>
          <p:pic>
            <p:nvPicPr>
              <p:cNvPr id="23563" name="Picture 2" descr="H:\Bilder&amp;försättsblad\aniar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58" b="29265"/>
              <a:stretch>
                <a:fillRect/>
              </a:stretch>
            </p:blipFill>
            <p:spPr bwMode="auto">
              <a:xfrm>
                <a:off x="396518" y="751656"/>
                <a:ext cx="3383394" cy="1180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ktangel 12"/>
              <p:cNvSpPr/>
              <p:nvPr/>
            </p:nvSpPr>
            <p:spPr>
              <a:xfrm>
                <a:off x="612344" y="1027701"/>
                <a:ext cx="1079131" cy="2173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557" name="Grupp 13"/>
            <p:cNvGrpSpPr>
              <a:grpSpLocks/>
            </p:cNvGrpSpPr>
            <p:nvPr/>
          </p:nvGrpSpPr>
          <p:grpSpPr bwMode="auto">
            <a:xfrm>
              <a:off x="755576" y="2727970"/>
              <a:ext cx="1214437" cy="406400"/>
              <a:chOff x="837121" y="2862461"/>
              <a:chExt cx="1214599" cy="406400"/>
            </a:xfrm>
          </p:grpSpPr>
          <p:pic>
            <p:nvPicPr>
              <p:cNvPr id="23561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233" y="2862461"/>
                <a:ext cx="1179487" cy="406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ktangel 5"/>
              <p:cNvSpPr/>
              <p:nvPr/>
            </p:nvSpPr>
            <p:spPr>
              <a:xfrm>
                <a:off x="837121" y="2908498"/>
                <a:ext cx="412805" cy="107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</p:grpSp>
        <p:grpSp>
          <p:nvGrpSpPr>
            <p:cNvPr id="23558" name="Grupp 20"/>
            <p:cNvGrpSpPr>
              <a:grpSpLocks/>
            </p:cNvGrpSpPr>
            <p:nvPr/>
          </p:nvGrpSpPr>
          <p:grpSpPr bwMode="auto">
            <a:xfrm>
              <a:off x="755576" y="3448050"/>
              <a:ext cx="1214438" cy="406400"/>
              <a:chOff x="837121" y="2862461"/>
              <a:chExt cx="1214599" cy="406400"/>
            </a:xfrm>
          </p:grpSpPr>
          <p:pic>
            <p:nvPicPr>
              <p:cNvPr id="2355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233" y="2862461"/>
                <a:ext cx="1179487" cy="406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ktangel 22"/>
              <p:cNvSpPr/>
              <p:nvPr/>
            </p:nvSpPr>
            <p:spPr>
              <a:xfrm>
                <a:off x="837121" y="2908498"/>
                <a:ext cx="412805" cy="107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</p:grpSp>
      </p:grpSp>
      <p:grpSp>
        <p:nvGrpSpPr>
          <p:cNvPr id="14" name="Grupp 1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16" name="Rak 1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1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2477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sp>
        <p:nvSpPr>
          <p:cNvPr id="2" name="textruta 1"/>
          <p:cNvSpPr txBox="1"/>
          <p:nvPr/>
        </p:nvSpPr>
        <p:spPr>
          <a:xfrm>
            <a:off x="1522110" y="604509"/>
            <a:ext cx="6938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sv-SE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– work </a:t>
            </a:r>
            <a:r>
              <a:rPr lang="sv-SE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practice</a:t>
            </a:r>
            <a:r>
              <a:rPr lang="sv-SE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abroad</a:t>
            </a:r>
            <a:endParaRPr lang="sv-S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ruta 3"/>
          <p:cNvSpPr txBox="1">
            <a:spLocks noChangeArrowheads="1"/>
          </p:cNvSpPr>
          <p:nvPr/>
        </p:nvSpPr>
        <p:spPr bwMode="auto">
          <a:xfrm>
            <a:off x="1522110" y="1988840"/>
            <a:ext cx="715434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So far:</a:t>
            </a:r>
          </a:p>
          <a:p>
            <a:pPr marL="342900" indent="-342900" eaLnBrk="1" hangingPunct="1">
              <a:buClr>
                <a:srgbClr val="339B9B"/>
              </a:buClr>
              <a:buFont typeface="Wingdings" pitchFamily="2" charset="2"/>
              <a:buChar char="q"/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41 persons </a:t>
            </a:r>
          </a:p>
          <a:p>
            <a:pPr marL="342900" indent="-342900" eaLnBrk="1" hangingPunct="1">
              <a:buClr>
                <a:srgbClr val="339B9B"/>
              </a:buClr>
              <a:buFont typeface="Wingdings" pitchFamily="2" charset="2"/>
              <a:buChar char="q"/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weeks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339B9B"/>
              </a:buClr>
              <a:buFont typeface="Wingdings" pitchFamily="2" charset="2"/>
              <a:buChar char="q"/>
            </a:pP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Tuscany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Italy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339B9B"/>
              </a:buClr>
              <a:buFont typeface="Wingdings" pitchFamily="2" charset="2"/>
              <a:buChar char="q"/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7 persons, 4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weeks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Landshut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Germany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Programmes: ESF and Leonardo</a:t>
            </a:r>
          </a:p>
          <a:p>
            <a:pPr eaLnBrk="1" hangingPunct="1"/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Workplaces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: plant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nursery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park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maintenace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restaurant, café,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kitchen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property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maintenance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culture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house </a:t>
            </a:r>
          </a:p>
        </p:txBody>
      </p:sp>
    </p:spTree>
    <p:extLst>
      <p:ext uri="{BB962C8B-B14F-4D97-AF65-F5344CB8AC3E}">
        <p14:creationId xmlns:p14="http://schemas.microsoft.com/office/powerpoint/2010/main" val="1702746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sp>
        <p:nvSpPr>
          <p:cNvPr id="12" name="textruta 3"/>
          <p:cNvSpPr txBox="1">
            <a:spLocks noChangeArrowheads="1"/>
          </p:cNvSpPr>
          <p:nvPr/>
        </p:nvSpPr>
        <p:spPr bwMode="auto">
          <a:xfrm>
            <a:off x="1479277" y="1420366"/>
            <a:ext cx="734499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Preparations</a:t>
            </a:r>
          </a:p>
          <a:p>
            <a:pPr eaLnBrk="1" hangingPunct="1"/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Employment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/work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life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related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/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journey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flight,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expectations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meeting a new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culture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language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safety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responsibility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preference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workplace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Realization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accompanying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tutors the </a:t>
            </a: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week</a:t>
            </a:r>
            <a:endParaRPr lang="sv-S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practice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cope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accomodation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spare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time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documentation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Evaluation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/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Summary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report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 CV </a:t>
            </a:r>
          </a:p>
          <a:p>
            <a:pPr eaLnBrk="1" hangingPunct="1"/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What´s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next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? Work, studies?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522110" y="604509"/>
            <a:ext cx="6938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Three </a:t>
            </a:r>
            <a:r>
              <a:rPr lang="sv-SE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phases</a:t>
            </a:r>
            <a:endParaRPr lang="sv-S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03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sp>
        <p:nvSpPr>
          <p:cNvPr id="12" name="textruta 11"/>
          <p:cNvSpPr txBox="1"/>
          <p:nvPr/>
        </p:nvSpPr>
        <p:spPr>
          <a:xfrm>
            <a:off x="1979712" y="627338"/>
            <a:ext cx="6938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Host</a:t>
            </a:r>
            <a:r>
              <a:rPr lang="sv-SE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organisation </a:t>
            </a:r>
          </a:p>
        </p:txBody>
      </p:sp>
      <p:sp>
        <p:nvSpPr>
          <p:cNvPr id="13" name="textruta 3"/>
          <p:cNvSpPr txBox="1">
            <a:spLocks noChangeArrowheads="1"/>
          </p:cNvSpPr>
          <p:nvPr/>
        </p:nvSpPr>
        <p:spPr bwMode="auto">
          <a:xfrm>
            <a:off x="1979712" y="2103160"/>
            <a:ext cx="518457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Accomodation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week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placements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Evaluating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meetings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339B9B"/>
              </a:buClr>
              <a:buFont typeface="Wingdings" pitchFamily="2" charset="2"/>
              <a:buChar char="q"/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Support/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tutoring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monitoring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33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sp>
        <p:nvSpPr>
          <p:cNvPr id="2" name="Rektangel 1"/>
          <p:cNvSpPr/>
          <p:nvPr/>
        </p:nvSpPr>
        <p:spPr>
          <a:xfrm>
            <a:off x="1716435" y="1628800"/>
            <a:ext cx="65527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18-29 years 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Different types of disabilities, mainly learning disabilities, ADHD, Asperger syndrome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Better self-esteem</a:t>
            </a: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Personal growth and development</a:t>
            </a: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More independent </a:t>
            </a: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 experience</a:t>
            </a:r>
          </a:p>
          <a:p>
            <a:pPr marL="342900" indent="-342900">
              <a:buClr>
                <a:srgbClr val="339B9B"/>
              </a:buCl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Closer to the labour market</a:t>
            </a:r>
          </a:p>
        </p:txBody>
      </p:sp>
      <p:sp>
        <p:nvSpPr>
          <p:cNvPr id="3" name="Rektangel 2"/>
          <p:cNvSpPr/>
          <p:nvPr/>
        </p:nvSpPr>
        <p:spPr>
          <a:xfrm>
            <a:off x="1907704" y="678988"/>
            <a:ext cx="5872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Target group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27253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20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3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8" b="42582"/>
          <a:stretch/>
        </p:blipFill>
        <p:spPr>
          <a:xfrm>
            <a:off x="2555776" y="2348880"/>
            <a:ext cx="4073621" cy="159401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3059832" y="4062100"/>
            <a:ext cx="313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www.s-activa.se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62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Activa in Örebro </a:t>
            </a:r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county</a:t>
            </a:r>
            <a:endParaRPr lang="sv-SE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09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940425" y="1165225"/>
          <a:ext cx="24685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-foto" r:id="rId4" imgW="2114845" imgH="3877216" progId="">
                  <p:embed/>
                </p:oleObj>
              </mc:Choice>
              <mc:Fallback>
                <p:oleObj name="Photo Editor-foto" r:id="rId4" imgW="2114845" imgH="3877216" progId="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165225"/>
                        <a:ext cx="246856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187450" y="1801813"/>
            <a:ext cx="4572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90000"/>
            </a:pPr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Actíva is </a:t>
            </a:r>
            <a:r>
              <a:rPr lang="sv-S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represented</a:t>
            </a:r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 all over the </a:t>
            </a:r>
            <a:r>
              <a:rPr lang="sv-S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county</a:t>
            </a:r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90000"/>
            </a:pPr>
            <a:endParaRPr lang="sv-S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SzPct val="90000"/>
            </a:pPr>
            <a:r>
              <a:rPr lang="sv-S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Located</a:t>
            </a:r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in: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90000"/>
            </a:pPr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Örebro, Lindesberg, 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90000"/>
            </a:pPr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Karlskoga &amp; Hallsberg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9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1191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60350"/>
            <a:ext cx="5689600" cy="1223963"/>
          </a:xfrm>
        </p:spPr>
        <p:txBody>
          <a:bodyPr>
            <a:normAutofit/>
          </a:bodyPr>
          <a:lstStyle/>
          <a:p>
            <a:pPr eaLnBrk="1" hangingPunct="1"/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Three areas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93888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91575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88640"/>
            <a:ext cx="5689600" cy="1223963"/>
          </a:xfrm>
        </p:spPr>
        <p:txBody>
          <a:bodyPr>
            <a:normAutofit/>
          </a:bodyPr>
          <a:lstStyle/>
          <a:p>
            <a:pPr eaLnBrk="1" hangingPunct="1"/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Actíva </a:t>
            </a:r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staff</a:t>
            </a:r>
            <a:endParaRPr lang="sv-SE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543484014"/>
              </p:ext>
            </p:extLst>
          </p:nvPr>
        </p:nvGraphicFramePr>
        <p:xfrm>
          <a:off x="887760" y="1268760"/>
          <a:ext cx="7368480" cy="413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textruta 13"/>
          <p:cNvSpPr txBox="1">
            <a:spLocks noChangeArrowheads="1"/>
          </p:cNvSpPr>
          <p:nvPr/>
        </p:nvSpPr>
        <p:spPr bwMode="auto">
          <a:xfrm>
            <a:off x="1979712" y="5661025"/>
            <a:ext cx="468052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45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employees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including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projects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9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6272752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Activa´s</a:t>
            </a:r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main</a:t>
            </a:r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mission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755848" y="1844229"/>
            <a:ext cx="7848600" cy="39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nb-NO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overarching objective for Actíva is to support people with disabilities to get a job in the open labour market.</a:t>
            </a:r>
          </a:p>
          <a:p>
            <a:pPr eaLnBrk="1" hangingPunct="1"/>
            <a:endParaRPr kumimoji="1" lang="nb-NO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kumimoji="1" lang="nb-NO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We think that everyone who wants to work, should get the opporturnity to do so, with the right support and adjustments. </a:t>
            </a:r>
          </a:p>
          <a:p>
            <a:pPr eaLnBrk="1" hangingPunct="1"/>
            <a:endParaRPr kumimoji="1" lang="nb-NO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kumimoji="1" lang="nb-NO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It´s our belief that diversity is enriching and beneficial for every workplace.  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8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066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692150"/>
            <a:ext cx="6048375" cy="2376488"/>
          </a:xfrm>
        </p:spPr>
        <p:txBody>
          <a:bodyPr/>
          <a:lstStyle/>
          <a:p>
            <a:pPr eaLnBrk="1" hangingPunct="1"/>
            <a:br>
              <a:rPr lang="sv-SE" sz="3200" b="1">
                <a:latin typeface="Century" pitchFamily="18" charset="0"/>
              </a:rPr>
            </a:br>
            <a:endParaRPr lang="sv-SE" sz="5400">
              <a:latin typeface="Century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7848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>
                <a:cs typeface="Times New Roman" pitchFamily="18" charset="0"/>
              </a:rPr>
              <a:t> </a:t>
            </a:r>
            <a:endParaRPr lang="nb-NO" sz="280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sv-SE" sz="280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609600" y="254635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228600">
              <a:tabLst>
                <a:tab pos="914400" algn="l"/>
              </a:tabLst>
            </a:pPr>
            <a:endParaRPr lang="nb-NO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56645" y="1988840"/>
            <a:ext cx="8575083" cy="313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Projects	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develop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methods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/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  	     	–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reach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new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target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groups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  	    	– c</a:t>
            </a:r>
            <a:r>
              <a:rPr lang="nb-N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hange attitudes towards people with disabilities</a:t>
            </a:r>
          </a:p>
          <a:p>
            <a:pPr eaLnBrk="1" hangingPunct="1"/>
            <a:endParaRPr lang="nb-NO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nb-NO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Education for professionals</a:t>
            </a:r>
          </a:p>
          <a:p>
            <a:pPr eaLnBrk="1" hangingPunct="1"/>
            <a:r>
              <a:rPr lang="nb-NO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nb-NO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Cooperation with the local university in order to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nb-NO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increase knowledge of supported employment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991794" y="269776"/>
            <a:ext cx="79726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Objectives</a:t>
            </a:r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besides</a:t>
            </a:r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finding</a:t>
            </a:r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jobs</a:t>
            </a:r>
            <a:endParaRPr lang="sv-SE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10" name="Rak 9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12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4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5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339523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18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kumimoji="1" lang="sv-SE" sz="24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Actíva </a:t>
            </a:r>
            <a:r>
              <a:rPr lang="sv-SE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  <a:r>
              <a:rPr lang="en-US" sz="3200" b="1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  <a:endParaRPr lang="sv-SE" sz="3200" b="1" baseline="3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70409" y="2286000"/>
            <a:ext cx="846432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Actíva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is an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individually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designed, long-term support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for persons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who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due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disabilities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find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the labour market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difficult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access.</a:t>
            </a:r>
          </a:p>
          <a:p>
            <a:pPr eaLnBrk="1" hangingPunct="1">
              <a:spcBef>
                <a:spcPct val="50000"/>
              </a:spcBef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built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upon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three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phases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sv-SE" sz="1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GAIN a </a:t>
            </a: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job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GET a </a:t>
            </a: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job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KEEP a </a:t>
            </a:r>
            <a:r>
              <a:rPr lang="sv-SE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job</a:t>
            </a:r>
            <a:r>
              <a:rPr lang="sv-SE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179512" y="188282"/>
            <a:ext cx="8934718" cy="6506230"/>
            <a:chOff x="179512" y="188282"/>
            <a:chExt cx="8934718" cy="6506230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86" y="5805264"/>
              <a:ext cx="2667744" cy="889248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>
              <a:off x="179512" y="6597352"/>
              <a:ext cx="6266974" cy="0"/>
            </a:xfrm>
            <a:prstGeom prst="line">
              <a:avLst/>
            </a:prstGeom>
            <a:ln w="76200">
              <a:solidFill>
                <a:srgbClr val="25B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10800000">
              <a:off x="179512" y="188282"/>
              <a:ext cx="1008062" cy="1152525"/>
              <a:chOff x="106979775" y="105624150"/>
              <a:chExt cx="1008000" cy="1152000"/>
            </a:xfrm>
          </p:grpSpPr>
          <p:sp>
            <p:nvSpPr>
              <p:cNvPr id="9" name="Rectangle 8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984150"/>
                <a:ext cx="551632" cy="603035"/>
              </a:xfrm>
              <a:prstGeom prst="rect">
                <a:avLst/>
              </a:prstGeom>
              <a:solidFill>
                <a:srgbClr val="25B8C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" name="Rectangle 9"/>
              <p:cNvSpPr>
                <a:spLocks noChangeArrowheads="1" noChangeShapeType="1"/>
              </p:cNvSpPr>
              <p:nvPr/>
            </p:nvSpPr>
            <p:spPr bwMode="auto">
              <a:xfrm>
                <a:off x="107267775" y="105624150"/>
                <a:ext cx="439735" cy="425962"/>
              </a:xfrm>
              <a:prstGeom prst="rect">
                <a:avLst/>
              </a:prstGeom>
              <a:solidFill>
                <a:srgbClr val="E960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" name="Rectangle 10"/>
              <p:cNvSpPr>
                <a:spLocks noChangeArrowheads="1" noChangeShapeType="1"/>
              </p:cNvSpPr>
              <p:nvPr/>
            </p:nvSpPr>
            <p:spPr bwMode="auto">
              <a:xfrm>
                <a:off x="106979775" y="105999596"/>
                <a:ext cx="370256" cy="369876"/>
              </a:xfrm>
              <a:prstGeom prst="rect">
                <a:avLst/>
              </a:prstGeom>
              <a:solidFill>
                <a:srgbClr val="DB02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" name="Rectangle 11"/>
              <p:cNvSpPr>
                <a:spLocks noChangeArrowheads="1" noChangeShapeType="1"/>
              </p:cNvSpPr>
              <p:nvPr/>
            </p:nvSpPr>
            <p:spPr bwMode="auto">
              <a:xfrm>
                <a:off x="107627775" y="106416150"/>
                <a:ext cx="360000" cy="360000"/>
              </a:xfrm>
              <a:prstGeom prst="rect">
                <a:avLst/>
              </a:prstGeom>
              <a:solidFill>
                <a:srgbClr val="B1C9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7632299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4" name="Rectangle 61"/>
          <p:cNvSpPr>
            <a:spLocks noChangeArrowheads="1"/>
          </p:cNvSpPr>
          <p:nvPr/>
        </p:nvSpPr>
        <p:spPr bwMode="auto">
          <a:xfrm>
            <a:off x="3444627" y="3321967"/>
            <a:ext cx="1593850" cy="249238"/>
          </a:xfrm>
          <a:prstGeom prst="rect">
            <a:avLst/>
          </a:prstGeom>
          <a:solidFill>
            <a:srgbClr val="25B8CA"/>
          </a:solidFill>
          <a:ln w="11113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089" y="278730"/>
            <a:ext cx="3759200" cy="449262"/>
          </a:xfrm>
        </p:spPr>
        <p:txBody>
          <a:bodyPr/>
          <a:lstStyle/>
          <a:p>
            <a:pPr eaLnBrk="1" hangingPunct="1"/>
            <a:r>
              <a:rPr lang="sv-SE" sz="2000" b="1" dirty="0"/>
              <a:t>The Actíva </a:t>
            </a:r>
            <a:r>
              <a:rPr lang="sv-SE" sz="2000" b="1" dirty="0" err="1"/>
              <a:t>Model</a:t>
            </a:r>
            <a:endParaRPr lang="sv-SE" sz="2000" b="1" dirty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34418" y="1011139"/>
            <a:ext cx="25574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1000" dirty="0" err="1">
                <a:latin typeface="Times New Roman" pitchFamily="18" charset="0"/>
              </a:rPr>
              <a:t>Assigning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authority</a:t>
            </a:r>
            <a:r>
              <a:rPr lang="sv-SE" sz="1000" dirty="0">
                <a:latin typeface="Times New Roman" pitchFamily="18" charset="0"/>
              </a:rPr>
              <a:t>: social </a:t>
            </a:r>
            <a:r>
              <a:rPr lang="sv-SE" sz="1000" dirty="0" err="1">
                <a:latin typeface="Times New Roman" pitchFamily="18" charset="0"/>
              </a:rPr>
              <a:t>insurance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office</a:t>
            </a:r>
            <a:r>
              <a:rPr lang="sv-SE" sz="1000" dirty="0">
                <a:latin typeface="Times New Roman" pitchFamily="18" charset="0"/>
              </a:rPr>
              <a:t>, </a:t>
            </a:r>
            <a:r>
              <a:rPr lang="sv-SE" sz="1000" dirty="0" err="1">
                <a:latin typeface="Times New Roman" pitchFamily="18" charset="0"/>
              </a:rPr>
              <a:t>local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employment</a:t>
            </a:r>
            <a:r>
              <a:rPr lang="sv-SE" sz="1000" dirty="0">
                <a:latin typeface="Times New Roman" pitchFamily="18" charset="0"/>
              </a:rPr>
              <a:t> service or the </a:t>
            </a:r>
            <a:r>
              <a:rPr lang="sv-SE" sz="1000" dirty="0" err="1">
                <a:latin typeface="Times New Roman" pitchFamily="18" charset="0"/>
              </a:rPr>
              <a:t>municipality</a:t>
            </a:r>
            <a:endParaRPr lang="sv-SE" sz="1000" dirty="0">
              <a:latin typeface="Times New Roman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221039" y="1352823"/>
            <a:ext cx="3314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1000" dirty="0">
                <a:latin typeface="Times New Roman" pitchFamily="18" charset="0"/>
              </a:rPr>
              <a:t>Three part meeting, </a:t>
            </a:r>
            <a:r>
              <a:rPr lang="sv-SE" sz="1000" dirty="0" err="1">
                <a:latin typeface="Times New Roman" pitchFamily="18" charset="0"/>
              </a:rPr>
              <a:t>where</a:t>
            </a:r>
            <a:r>
              <a:rPr lang="sv-SE" sz="1000" dirty="0">
                <a:latin typeface="Times New Roman" pitchFamily="18" charset="0"/>
              </a:rPr>
              <a:t> the </a:t>
            </a:r>
            <a:r>
              <a:rPr lang="sv-SE" sz="1000" dirty="0" err="1">
                <a:latin typeface="Times New Roman" pitchFamily="18" charset="0"/>
              </a:rPr>
              <a:t>applicant</a:t>
            </a:r>
            <a:r>
              <a:rPr lang="sv-SE" sz="1000" dirty="0">
                <a:latin typeface="Times New Roman" pitchFamily="18" charset="0"/>
              </a:rPr>
              <a:t>, the handling officer</a:t>
            </a:r>
          </a:p>
          <a:p>
            <a:r>
              <a:rPr lang="sv-SE" sz="1000" dirty="0">
                <a:latin typeface="Times New Roman" pitchFamily="18" charset="0"/>
              </a:rPr>
              <a:t>from the </a:t>
            </a:r>
            <a:r>
              <a:rPr lang="sv-SE" sz="1000" dirty="0" err="1">
                <a:latin typeface="Times New Roman" pitchFamily="18" charset="0"/>
              </a:rPr>
              <a:t>authority</a:t>
            </a:r>
            <a:r>
              <a:rPr lang="sv-SE" sz="1000" dirty="0">
                <a:latin typeface="Times New Roman" pitchFamily="18" charset="0"/>
              </a:rPr>
              <a:t> and </a:t>
            </a:r>
            <a:r>
              <a:rPr lang="sv-SE" sz="1000" dirty="0" err="1">
                <a:latin typeface="Times New Roman" pitchFamily="18" charset="0"/>
              </a:rPr>
              <a:t>Activa´s</a:t>
            </a:r>
            <a:r>
              <a:rPr lang="sv-SE" sz="1000" dirty="0">
                <a:latin typeface="Times New Roman" pitchFamily="18" charset="0"/>
              </a:rPr>
              <a:t> work counsellor </a:t>
            </a:r>
            <a:r>
              <a:rPr lang="sv-SE" sz="1000" dirty="0" err="1">
                <a:latin typeface="Times New Roman" pitchFamily="18" charset="0"/>
              </a:rPr>
              <a:t>meet</a:t>
            </a:r>
            <a:r>
              <a:rPr lang="sv-SE" sz="1000" dirty="0">
                <a:latin typeface="Times New Roman" pitchFamily="18" charset="0"/>
              </a:rPr>
              <a:t>.</a:t>
            </a:r>
          </a:p>
          <a:p>
            <a:r>
              <a:rPr lang="sv-SE" sz="1000" dirty="0">
                <a:latin typeface="Times New Roman" pitchFamily="18" charset="0"/>
              </a:rPr>
              <a:t>The </a:t>
            </a:r>
            <a:r>
              <a:rPr lang="sv-SE" sz="1000" dirty="0" err="1">
                <a:latin typeface="Times New Roman" pitchFamily="18" charset="0"/>
              </a:rPr>
              <a:t>applicant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tells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about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demands</a:t>
            </a:r>
            <a:r>
              <a:rPr lang="sv-SE" sz="1000" dirty="0">
                <a:latin typeface="Times New Roman" pitchFamily="18" charset="0"/>
              </a:rPr>
              <a:t> and </a:t>
            </a:r>
            <a:r>
              <a:rPr lang="sv-SE" sz="1000" dirty="0" err="1">
                <a:latin typeface="Times New Roman" pitchFamily="18" charset="0"/>
              </a:rPr>
              <a:t>wishes</a:t>
            </a:r>
            <a:r>
              <a:rPr lang="sv-SE" sz="1000" dirty="0">
                <a:latin typeface="Times New Roman" pitchFamily="18" charset="0"/>
              </a:rPr>
              <a:t> and gets</a:t>
            </a:r>
          </a:p>
          <a:p>
            <a:r>
              <a:rPr lang="sv-SE" sz="1000" dirty="0">
                <a:latin typeface="Times New Roman" pitchFamily="18" charset="0"/>
              </a:rPr>
              <a:t>information </a:t>
            </a:r>
            <a:r>
              <a:rPr lang="sv-SE" sz="1000" dirty="0" err="1">
                <a:latin typeface="Times New Roman" pitchFamily="18" charset="0"/>
              </a:rPr>
              <a:t>about</a:t>
            </a:r>
            <a:r>
              <a:rPr lang="sv-SE" sz="1000" dirty="0">
                <a:latin typeface="Times New Roman" pitchFamily="18" charset="0"/>
              </a:rPr>
              <a:t>  the </a:t>
            </a:r>
            <a:r>
              <a:rPr lang="sv-SE" sz="1000" dirty="0" err="1">
                <a:latin typeface="Times New Roman" pitchFamily="18" charset="0"/>
              </a:rPr>
              <a:t>possibilities</a:t>
            </a:r>
            <a:r>
              <a:rPr lang="sv-SE" sz="1000" dirty="0">
                <a:latin typeface="Times New Roman" pitchFamily="18" charset="0"/>
              </a:rPr>
              <a:t> Activa </a:t>
            </a:r>
            <a:r>
              <a:rPr lang="sv-SE" sz="1000" dirty="0" err="1">
                <a:latin typeface="Times New Roman" pitchFamily="18" charset="0"/>
              </a:rPr>
              <a:t>can</a:t>
            </a:r>
            <a:r>
              <a:rPr lang="sv-SE" sz="1000" dirty="0">
                <a:latin typeface="Times New Roman" pitchFamily="18" charset="0"/>
              </a:rPr>
              <a:t> offer.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755402" y="1856879"/>
            <a:ext cx="2660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1000" dirty="0" err="1">
                <a:latin typeface="Times New Roman" pitchFamily="18" charset="0"/>
              </a:rPr>
              <a:t>Then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follows</a:t>
            </a:r>
            <a:r>
              <a:rPr lang="sv-SE" sz="1000" dirty="0">
                <a:latin typeface="Times New Roman" pitchFamily="18" charset="0"/>
              </a:rPr>
              <a:t> a </a:t>
            </a:r>
            <a:r>
              <a:rPr lang="sv-SE" sz="1000" dirty="0" err="1">
                <a:latin typeface="Times New Roman" pitchFamily="18" charset="0"/>
              </a:rPr>
              <a:t>mapping</a:t>
            </a:r>
            <a:r>
              <a:rPr lang="sv-SE" sz="1000" dirty="0">
                <a:latin typeface="Times New Roman" pitchFamily="18" charset="0"/>
              </a:rPr>
              <a:t> process and       </a:t>
            </a:r>
          </a:p>
          <a:p>
            <a:r>
              <a:rPr lang="sv-SE" sz="1000" dirty="0" err="1">
                <a:latin typeface="Times New Roman" pitchFamily="18" charset="0"/>
              </a:rPr>
              <a:t>analysis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of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possible</a:t>
            </a:r>
            <a:r>
              <a:rPr lang="sv-SE" sz="1000" dirty="0">
                <a:latin typeface="Times New Roman" pitchFamily="18" charset="0"/>
              </a:rPr>
              <a:t> routes </a:t>
            </a:r>
            <a:r>
              <a:rPr lang="sv-SE" sz="1000" dirty="0" err="1">
                <a:latin typeface="Times New Roman" pitchFamily="18" charset="0"/>
              </a:rPr>
              <a:t>to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reach</a:t>
            </a:r>
            <a:r>
              <a:rPr lang="sv-SE" sz="1000" dirty="0">
                <a:latin typeface="Times New Roman" pitchFamily="18" charset="0"/>
              </a:rPr>
              <a:t> the labour </a:t>
            </a:r>
          </a:p>
          <a:p>
            <a:r>
              <a:rPr lang="sv-SE" sz="1000" dirty="0">
                <a:latin typeface="Times New Roman" pitchFamily="18" charset="0"/>
              </a:rPr>
              <a:t>market. The </a:t>
            </a:r>
            <a:r>
              <a:rPr lang="sv-SE" sz="1000" dirty="0" err="1">
                <a:latin typeface="Times New Roman" pitchFamily="18" charset="0"/>
              </a:rPr>
              <a:t>applicant</a:t>
            </a:r>
            <a:r>
              <a:rPr lang="sv-SE" sz="1000" dirty="0">
                <a:latin typeface="Times New Roman" pitchFamily="18" charset="0"/>
              </a:rPr>
              <a:t> and </a:t>
            </a:r>
            <a:r>
              <a:rPr lang="sv-SE" sz="1000" dirty="0" err="1">
                <a:latin typeface="Times New Roman" pitchFamily="18" charset="0"/>
              </a:rPr>
              <a:t>Activa´s</a:t>
            </a:r>
            <a:r>
              <a:rPr lang="sv-SE" sz="1000" dirty="0">
                <a:latin typeface="Times New Roman" pitchFamily="18" charset="0"/>
              </a:rPr>
              <a:t> work</a:t>
            </a:r>
          </a:p>
          <a:p>
            <a:r>
              <a:rPr lang="sv-SE" sz="1000" dirty="0">
                <a:latin typeface="Times New Roman" pitchFamily="18" charset="0"/>
              </a:rPr>
              <a:t>counsellor </a:t>
            </a:r>
            <a:r>
              <a:rPr lang="sv-SE" sz="1000" dirty="0" err="1">
                <a:latin typeface="Times New Roman" pitchFamily="18" charset="0"/>
              </a:rPr>
              <a:t>learn</a:t>
            </a:r>
            <a:r>
              <a:rPr lang="sv-SE" sz="1000" dirty="0">
                <a:latin typeface="Times New Roman" pitchFamily="18" charset="0"/>
              </a:rPr>
              <a:t>  </a:t>
            </a:r>
            <a:r>
              <a:rPr lang="sv-SE" sz="1000" dirty="0" err="1">
                <a:latin typeface="Times New Roman" pitchFamily="18" charset="0"/>
              </a:rPr>
              <a:t>to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know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each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other</a:t>
            </a:r>
            <a:r>
              <a:rPr lang="sv-SE" sz="1000" dirty="0">
                <a:latin typeface="Times New Roman" pitchFamily="18" charset="0"/>
              </a:rPr>
              <a:t>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826344" y="2780928"/>
            <a:ext cx="244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1000" dirty="0" err="1">
                <a:latin typeface="Times New Roman" pitchFamily="18" charset="0"/>
              </a:rPr>
              <a:t>Together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with</a:t>
            </a:r>
            <a:r>
              <a:rPr lang="sv-SE" sz="1000" dirty="0">
                <a:latin typeface="Times New Roman" pitchFamily="18" charset="0"/>
              </a:rPr>
              <a:t> the </a:t>
            </a:r>
            <a:r>
              <a:rPr lang="sv-SE" sz="1000" dirty="0" err="1">
                <a:latin typeface="Times New Roman" pitchFamily="18" charset="0"/>
              </a:rPr>
              <a:t>applicant</a:t>
            </a:r>
            <a:r>
              <a:rPr lang="sv-SE" sz="1000" dirty="0">
                <a:latin typeface="Times New Roman" pitchFamily="18" charset="0"/>
              </a:rPr>
              <a:t>, the Activa work counsellor makes an action plan.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83964" y="3426495"/>
            <a:ext cx="19446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1000" dirty="0" err="1">
                <a:latin typeface="Times New Roman" pitchFamily="18" charset="0"/>
              </a:rPr>
              <a:t>Two</a:t>
            </a:r>
            <a:r>
              <a:rPr lang="sv-SE" sz="1000" dirty="0">
                <a:latin typeface="Times New Roman" pitchFamily="18" charset="0"/>
              </a:rPr>
              <a:t> alternatives:</a:t>
            </a:r>
          </a:p>
          <a:p>
            <a:r>
              <a:rPr lang="sv-SE" sz="1000" dirty="0">
                <a:latin typeface="Times New Roman" pitchFamily="18" charset="0"/>
              </a:rPr>
              <a:t>1. </a:t>
            </a:r>
            <a:r>
              <a:rPr lang="sv-SE" sz="1000" dirty="0" err="1">
                <a:latin typeface="Times New Roman" pitchFamily="18" charset="0"/>
              </a:rPr>
              <a:t>Training</a:t>
            </a:r>
            <a:r>
              <a:rPr lang="sv-SE" sz="1000" dirty="0">
                <a:latin typeface="Times New Roman" pitchFamily="18" charset="0"/>
              </a:rPr>
              <a:t> in </a:t>
            </a:r>
            <a:r>
              <a:rPr lang="sv-SE" sz="1000" dirty="0" err="1">
                <a:latin typeface="Times New Roman" pitchFamily="18" charset="0"/>
              </a:rPr>
              <a:t>Activa´s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own</a:t>
            </a:r>
            <a:r>
              <a:rPr lang="sv-SE" sz="1000" dirty="0">
                <a:latin typeface="Times New Roman" pitchFamily="18" charset="0"/>
              </a:rPr>
              <a:t> preparatory </a:t>
            </a:r>
            <a:r>
              <a:rPr lang="sv-SE" sz="1000" dirty="0" err="1">
                <a:latin typeface="Times New Roman" pitchFamily="18" charset="0"/>
              </a:rPr>
              <a:t>units</a:t>
            </a:r>
            <a:r>
              <a:rPr lang="sv-SE" sz="1000" dirty="0">
                <a:latin typeface="Times New Roman" pitchFamily="18" charset="0"/>
              </a:rPr>
              <a:t> or in </a:t>
            </a:r>
            <a:r>
              <a:rPr lang="sv-SE" sz="1000" dirty="0" err="1">
                <a:latin typeface="Times New Roman" pitchFamily="18" charset="0"/>
              </a:rPr>
              <a:t>other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placements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where</a:t>
            </a:r>
            <a:r>
              <a:rPr lang="sv-SE" sz="1000" dirty="0">
                <a:latin typeface="Times New Roman" pitchFamily="18" charset="0"/>
              </a:rPr>
              <a:t> Activa  </a:t>
            </a:r>
            <a:r>
              <a:rPr lang="sv-SE" sz="1000" dirty="0" err="1">
                <a:latin typeface="Times New Roman" pitchFamily="18" charset="0"/>
              </a:rPr>
              <a:t>can</a:t>
            </a:r>
            <a:r>
              <a:rPr lang="sv-SE" sz="1000" dirty="0">
                <a:latin typeface="Times New Roman" pitchFamily="18" charset="0"/>
              </a:rPr>
              <a:t> supervise the work.</a:t>
            </a:r>
          </a:p>
          <a:p>
            <a:endParaRPr lang="sv-SE" sz="1000" dirty="0">
              <a:latin typeface="Times New Roman" pitchFamily="18" charset="0"/>
            </a:endParaRPr>
          </a:p>
          <a:p>
            <a:r>
              <a:rPr lang="sv-SE" sz="1000" dirty="0">
                <a:latin typeface="Times New Roman" pitchFamily="18" charset="0"/>
              </a:rPr>
              <a:t>2. Go </a:t>
            </a:r>
            <a:r>
              <a:rPr lang="sv-SE" sz="1000" dirty="0" err="1">
                <a:latin typeface="Times New Roman" pitchFamily="18" charset="0"/>
              </a:rPr>
              <a:t>directly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towards</a:t>
            </a:r>
            <a:r>
              <a:rPr lang="sv-SE" sz="1000" dirty="0">
                <a:latin typeface="Times New Roman" pitchFamily="18" charset="0"/>
              </a:rPr>
              <a:t> the </a:t>
            </a:r>
            <a:r>
              <a:rPr lang="sv-SE" sz="1000" dirty="0" err="1">
                <a:latin typeface="Times New Roman" pitchFamily="18" charset="0"/>
              </a:rPr>
              <a:t>open</a:t>
            </a:r>
            <a:r>
              <a:rPr lang="sv-SE" sz="1000" dirty="0">
                <a:latin typeface="Times New Roman" pitchFamily="18" charset="0"/>
              </a:rPr>
              <a:t> labour market and a </a:t>
            </a:r>
            <a:r>
              <a:rPr lang="sv-SE" sz="1000" dirty="0" err="1">
                <a:latin typeface="Times New Roman" pitchFamily="18" charset="0"/>
              </a:rPr>
              <a:t>placement</a:t>
            </a:r>
            <a:r>
              <a:rPr lang="sv-SE" sz="1000" dirty="0">
                <a:latin typeface="Times New Roman" pitchFamily="18" charset="0"/>
              </a:rPr>
              <a:t> in order </a:t>
            </a:r>
            <a:r>
              <a:rPr lang="sv-SE" sz="1000" dirty="0" err="1">
                <a:latin typeface="Times New Roman" pitchFamily="18" charset="0"/>
              </a:rPr>
              <a:t>to</a:t>
            </a:r>
            <a:r>
              <a:rPr lang="sv-SE" sz="1000" dirty="0">
                <a:latin typeface="Times New Roman" pitchFamily="18" charset="0"/>
              </a:rPr>
              <a:t> get a ”real </a:t>
            </a:r>
            <a:r>
              <a:rPr lang="sv-SE" sz="1000" dirty="0" err="1">
                <a:latin typeface="Times New Roman" pitchFamily="18" charset="0"/>
              </a:rPr>
              <a:t>employment</a:t>
            </a:r>
            <a:r>
              <a:rPr lang="sv-SE" sz="1000" dirty="0">
                <a:latin typeface="Times New Roman" pitchFamily="18" charset="0"/>
              </a:rPr>
              <a:t>”.   </a:t>
            </a:r>
          </a:p>
          <a:p>
            <a:endParaRPr lang="sv-SE" sz="1000" dirty="0">
              <a:latin typeface="Times New Roman" pitchFamily="18" charset="0"/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070352" y="4383757"/>
            <a:ext cx="2678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1000">
                <a:latin typeface="Times New Roman" pitchFamily="18" charset="0"/>
              </a:rPr>
              <a:t>During the transferring phase, Activa strives to increase the professional role of the applicant and gradually minimise the dependence of the support from Activa. 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5221039" y="2196976"/>
            <a:ext cx="3090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1000" dirty="0" err="1">
                <a:latin typeface="Times New Roman" pitchFamily="18" charset="0"/>
              </a:rPr>
              <a:t>Regular</a:t>
            </a:r>
            <a:r>
              <a:rPr lang="sv-SE" sz="1000" dirty="0">
                <a:latin typeface="Times New Roman" pitchFamily="18" charset="0"/>
              </a:rPr>
              <a:t> meetings </a:t>
            </a:r>
            <a:r>
              <a:rPr lang="sv-SE" sz="1000" dirty="0" err="1">
                <a:latin typeface="Times New Roman" pitchFamily="18" charset="0"/>
              </a:rPr>
              <a:t>with</a:t>
            </a:r>
            <a:r>
              <a:rPr lang="sv-SE" sz="1000" dirty="0">
                <a:latin typeface="Times New Roman" pitchFamily="18" charset="0"/>
              </a:rPr>
              <a:t> the </a:t>
            </a:r>
            <a:r>
              <a:rPr lang="sv-SE" sz="1000" dirty="0" err="1">
                <a:latin typeface="Times New Roman" pitchFamily="18" charset="0"/>
              </a:rPr>
              <a:t>applicant</a:t>
            </a:r>
            <a:r>
              <a:rPr lang="sv-SE" sz="1000" dirty="0">
                <a:latin typeface="Times New Roman" pitchFamily="18" charset="0"/>
              </a:rPr>
              <a:t>. </a:t>
            </a:r>
            <a:br>
              <a:rPr lang="sv-SE" sz="1000" dirty="0">
                <a:latin typeface="Times New Roman" pitchFamily="18" charset="0"/>
              </a:rPr>
            </a:br>
            <a:r>
              <a:rPr lang="sv-SE" sz="1000" dirty="0" err="1">
                <a:latin typeface="Times New Roman" pitchFamily="18" charset="0"/>
              </a:rPr>
              <a:t>Analysis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of</a:t>
            </a:r>
            <a:r>
              <a:rPr lang="sv-SE" sz="1000" dirty="0">
                <a:latin typeface="Times New Roman" pitchFamily="18" charset="0"/>
              </a:rPr>
              <a:t> the </a:t>
            </a:r>
            <a:r>
              <a:rPr lang="sv-SE" sz="1000" dirty="0" err="1">
                <a:latin typeface="Times New Roman" pitchFamily="18" charset="0"/>
              </a:rPr>
              <a:t>applicant´s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ability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compared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to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demands</a:t>
            </a:r>
            <a:r>
              <a:rPr lang="sv-SE" sz="1000" dirty="0">
                <a:latin typeface="Times New Roman" pitchFamily="18" charset="0"/>
              </a:rPr>
              <a:t> on the labour market. </a:t>
            </a:r>
            <a:r>
              <a:rPr lang="sv-SE" sz="1000" dirty="0" err="1">
                <a:latin typeface="Times New Roman" pitchFamily="18" charset="0"/>
              </a:rPr>
              <a:t>Need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of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technical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aid</a:t>
            </a:r>
            <a:r>
              <a:rPr lang="sv-SE" sz="1000" dirty="0">
                <a:latin typeface="Times New Roman" pitchFamily="18" charset="0"/>
              </a:rPr>
              <a:t>, </a:t>
            </a:r>
            <a:r>
              <a:rPr lang="sv-SE" sz="1000" dirty="0" err="1">
                <a:latin typeface="Times New Roman" pitchFamily="18" charset="0"/>
              </a:rPr>
              <a:t>education</a:t>
            </a:r>
            <a:r>
              <a:rPr lang="sv-SE" sz="1000" dirty="0">
                <a:latin typeface="Times New Roman" pitchFamily="18" charset="0"/>
              </a:rPr>
              <a:t> and information </a:t>
            </a:r>
            <a:r>
              <a:rPr lang="sv-SE" sz="1000" dirty="0" err="1">
                <a:latin typeface="Times New Roman" pitchFamily="18" charset="0"/>
              </a:rPr>
              <a:t>to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collegues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about</a:t>
            </a:r>
            <a:r>
              <a:rPr lang="sv-SE" sz="1000" dirty="0">
                <a:latin typeface="Times New Roman" pitchFamily="18" charset="0"/>
              </a:rPr>
              <a:t> a </a:t>
            </a:r>
            <a:r>
              <a:rPr lang="sv-SE" sz="1000" dirty="0" err="1">
                <a:latin typeface="Times New Roman" pitchFamily="18" charset="0"/>
              </a:rPr>
              <a:t>certain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disability</a:t>
            </a:r>
            <a:r>
              <a:rPr lang="sv-SE" sz="1000" dirty="0">
                <a:latin typeface="Times New Roman" pitchFamily="18" charset="0"/>
              </a:rPr>
              <a:t>, </a:t>
            </a:r>
            <a:r>
              <a:rPr lang="sv-SE" sz="1000" dirty="0" err="1">
                <a:latin typeface="Times New Roman" pitchFamily="18" charset="0"/>
              </a:rPr>
              <a:t>coordinating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of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resources</a:t>
            </a:r>
            <a:r>
              <a:rPr lang="sv-SE" sz="1000" dirty="0">
                <a:latin typeface="Times New Roman" pitchFamily="18" charset="0"/>
              </a:rPr>
              <a:t>?  </a:t>
            </a:r>
            <a:br>
              <a:rPr lang="sv-SE" sz="1000" dirty="0">
                <a:latin typeface="Times New Roman" pitchFamily="18" charset="0"/>
              </a:rPr>
            </a:br>
            <a:r>
              <a:rPr lang="sv-SE" sz="1000" dirty="0">
                <a:latin typeface="Times New Roman" pitchFamily="18" charset="0"/>
              </a:rPr>
              <a:t>Support </a:t>
            </a:r>
            <a:r>
              <a:rPr lang="sv-SE" sz="1000" dirty="0" err="1">
                <a:latin typeface="Times New Roman" pitchFamily="18" charset="0"/>
              </a:rPr>
              <a:t>that</a:t>
            </a:r>
            <a:r>
              <a:rPr lang="sv-SE" sz="1000" dirty="0">
                <a:latin typeface="Times New Roman" pitchFamily="18" charset="0"/>
              </a:rPr>
              <a:t> is </a:t>
            </a:r>
            <a:r>
              <a:rPr lang="sv-SE" sz="1000" dirty="0" err="1">
                <a:latin typeface="Times New Roman" pitchFamily="18" charset="0"/>
              </a:rPr>
              <a:t>necessary</a:t>
            </a:r>
            <a:r>
              <a:rPr lang="sv-SE" sz="1000" dirty="0">
                <a:latin typeface="Times New Roman" pitchFamily="18" charset="0"/>
              </a:rPr>
              <a:t> </a:t>
            </a:r>
            <a:r>
              <a:rPr lang="sv-SE" sz="1000" dirty="0" err="1">
                <a:latin typeface="Times New Roman" pitchFamily="18" charset="0"/>
              </a:rPr>
              <a:t>to</a:t>
            </a:r>
            <a:r>
              <a:rPr lang="sv-SE" sz="1000" dirty="0">
                <a:latin typeface="Times New Roman" pitchFamily="18" charset="0"/>
              </a:rPr>
              <a:t> get an </a:t>
            </a:r>
            <a:r>
              <a:rPr lang="sv-SE" sz="1000" dirty="0" err="1">
                <a:latin typeface="Times New Roman" pitchFamily="18" charset="0"/>
              </a:rPr>
              <a:t>employment</a:t>
            </a:r>
            <a:r>
              <a:rPr lang="sv-SE" sz="1000" dirty="0">
                <a:latin typeface="Times New Roman" pitchFamily="18" charset="0"/>
              </a:rPr>
              <a:t>.</a:t>
            </a:r>
          </a:p>
        </p:txBody>
      </p:sp>
      <p:sp>
        <p:nvSpPr>
          <p:cNvPr id="10252" name="AutoShape 17"/>
          <p:cNvSpPr>
            <a:spLocks noChangeAspect="1" noChangeArrowheads="1" noTextEdit="1"/>
          </p:cNvSpPr>
          <p:nvPr/>
        </p:nvSpPr>
        <p:spPr bwMode="auto">
          <a:xfrm>
            <a:off x="2595314" y="943645"/>
            <a:ext cx="51054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53" name="Line 19"/>
          <p:cNvSpPr>
            <a:spLocks noChangeShapeType="1"/>
          </p:cNvSpPr>
          <p:nvPr/>
        </p:nvSpPr>
        <p:spPr bwMode="auto">
          <a:xfrm>
            <a:off x="4241552" y="1361405"/>
            <a:ext cx="1587" cy="266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4241552" y="1877342"/>
            <a:ext cx="1587" cy="266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55" name="Line 21"/>
          <p:cNvSpPr>
            <a:spLocks noChangeShapeType="1"/>
          </p:cNvSpPr>
          <p:nvPr/>
        </p:nvSpPr>
        <p:spPr bwMode="auto">
          <a:xfrm>
            <a:off x="4241552" y="2393280"/>
            <a:ext cx="1587" cy="266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56" name="Line 22"/>
          <p:cNvSpPr>
            <a:spLocks noChangeShapeType="1"/>
          </p:cNvSpPr>
          <p:nvPr/>
        </p:nvSpPr>
        <p:spPr bwMode="auto">
          <a:xfrm>
            <a:off x="4241552" y="3055267"/>
            <a:ext cx="1587" cy="266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57" name="Line 23"/>
          <p:cNvSpPr>
            <a:spLocks noChangeShapeType="1"/>
          </p:cNvSpPr>
          <p:nvPr/>
        </p:nvSpPr>
        <p:spPr bwMode="auto">
          <a:xfrm>
            <a:off x="4241552" y="3571205"/>
            <a:ext cx="1587" cy="133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58" name="Line 24"/>
          <p:cNvSpPr>
            <a:spLocks noChangeShapeType="1"/>
          </p:cNvSpPr>
          <p:nvPr/>
        </p:nvSpPr>
        <p:spPr bwMode="auto">
          <a:xfrm>
            <a:off x="3374777" y="3704555"/>
            <a:ext cx="1587" cy="133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59" name="Line 25"/>
          <p:cNvSpPr>
            <a:spLocks noChangeShapeType="1"/>
          </p:cNvSpPr>
          <p:nvPr/>
        </p:nvSpPr>
        <p:spPr bwMode="auto">
          <a:xfrm>
            <a:off x="5108327" y="3704555"/>
            <a:ext cx="1587" cy="133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60" name="Line 26"/>
          <p:cNvSpPr>
            <a:spLocks noChangeShapeType="1"/>
          </p:cNvSpPr>
          <p:nvPr/>
        </p:nvSpPr>
        <p:spPr bwMode="auto">
          <a:xfrm>
            <a:off x="3374777" y="3704555"/>
            <a:ext cx="8667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61" name="Line 27"/>
          <p:cNvSpPr>
            <a:spLocks noChangeShapeType="1"/>
          </p:cNvSpPr>
          <p:nvPr/>
        </p:nvSpPr>
        <p:spPr bwMode="auto">
          <a:xfrm>
            <a:off x="4241552" y="3704555"/>
            <a:ext cx="8667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62" name="Rectangle 28"/>
          <p:cNvSpPr>
            <a:spLocks noChangeArrowheads="1"/>
          </p:cNvSpPr>
          <p:nvPr/>
        </p:nvSpPr>
        <p:spPr bwMode="auto">
          <a:xfrm>
            <a:off x="2579439" y="3837905"/>
            <a:ext cx="1592263" cy="393700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63" name="Rectangle 29"/>
          <p:cNvSpPr>
            <a:spLocks noChangeArrowheads="1"/>
          </p:cNvSpPr>
          <p:nvPr/>
        </p:nvSpPr>
        <p:spPr bwMode="auto">
          <a:xfrm>
            <a:off x="2835027" y="3933056"/>
            <a:ext cx="9556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 dirty="0">
                <a:solidFill>
                  <a:srgbClr val="000000"/>
                </a:solidFill>
              </a:rPr>
              <a:t>Preparatory </a:t>
            </a:r>
            <a:r>
              <a:rPr lang="sv-SE" sz="900" b="1" dirty="0" err="1">
                <a:solidFill>
                  <a:srgbClr val="000000"/>
                </a:solidFill>
              </a:rPr>
              <a:t>units</a:t>
            </a:r>
            <a:endParaRPr lang="sv-SE" dirty="0"/>
          </a:p>
        </p:txBody>
      </p:sp>
      <p:sp>
        <p:nvSpPr>
          <p:cNvPr id="10264" name="Rectangle 30"/>
          <p:cNvSpPr>
            <a:spLocks noChangeArrowheads="1"/>
          </p:cNvSpPr>
          <p:nvPr/>
        </p:nvSpPr>
        <p:spPr bwMode="auto">
          <a:xfrm>
            <a:off x="2579439" y="3837905"/>
            <a:ext cx="1592263" cy="393700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65" name="Line 31"/>
          <p:cNvSpPr>
            <a:spLocks noChangeShapeType="1"/>
          </p:cNvSpPr>
          <p:nvPr/>
        </p:nvSpPr>
        <p:spPr bwMode="auto">
          <a:xfrm>
            <a:off x="5108327" y="4231605"/>
            <a:ext cx="1587" cy="2682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66" name="Line 32"/>
          <p:cNvSpPr>
            <a:spLocks noChangeShapeType="1"/>
          </p:cNvSpPr>
          <p:nvPr/>
        </p:nvSpPr>
        <p:spPr bwMode="auto">
          <a:xfrm>
            <a:off x="5108328" y="4749130"/>
            <a:ext cx="0" cy="133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67" name="Line 33"/>
          <p:cNvSpPr>
            <a:spLocks noChangeShapeType="1"/>
          </p:cNvSpPr>
          <p:nvPr/>
        </p:nvSpPr>
        <p:spPr bwMode="auto">
          <a:xfrm>
            <a:off x="5108327" y="5085184"/>
            <a:ext cx="1587" cy="133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68" name="Line 34"/>
          <p:cNvSpPr>
            <a:spLocks noChangeShapeType="1"/>
          </p:cNvSpPr>
          <p:nvPr/>
        </p:nvSpPr>
        <p:spPr bwMode="auto">
          <a:xfrm>
            <a:off x="3374777" y="5229200"/>
            <a:ext cx="1587" cy="133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69" name="Line 35"/>
          <p:cNvSpPr>
            <a:spLocks noChangeShapeType="1"/>
          </p:cNvSpPr>
          <p:nvPr/>
        </p:nvSpPr>
        <p:spPr bwMode="auto">
          <a:xfrm>
            <a:off x="5108327" y="5229200"/>
            <a:ext cx="1587" cy="133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70" name="Line 36"/>
          <p:cNvSpPr>
            <a:spLocks noChangeShapeType="1"/>
          </p:cNvSpPr>
          <p:nvPr/>
        </p:nvSpPr>
        <p:spPr bwMode="auto">
          <a:xfrm>
            <a:off x="6841877" y="5229200"/>
            <a:ext cx="1587" cy="133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71" name="Line 37"/>
          <p:cNvSpPr>
            <a:spLocks noChangeShapeType="1"/>
          </p:cNvSpPr>
          <p:nvPr/>
        </p:nvSpPr>
        <p:spPr bwMode="auto">
          <a:xfrm>
            <a:off x="3374777" y="5229200"/>
            <a:ext cx="17335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72" name="Line 38"/>
          <p:cNvSpPr>
            <a:spLocks noChangeShapeType="1"/>
          </p:cNvSpPr>
          <p:nvPr/>
        </p:nvSpPr>
        <p:spPr bwMode="auto">
          <a:xfrm>
            <a:off x="5108327" y="5229200"/>
            <a:ext cx="17335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73" name="Rectangle 39"/>
          <p:cNvSpPr>
            <a:spLocks noChangeArrowheads="1"/>
          </p:cNvSpPr>
          <p:nvPr/>
        </p:nvSpPr>
        <p:spPr bwMode="auto">
          <a:xfrm>
            <a:off x="2579439" y="5301208"/>
            <a:ext cx="1592263" cy="393700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74" name="Rectangle 40"/>
          <p:cNvSpPr>
            <a:spLocks noChangeArrowheads="1"/>
          </p:cNvSpPr>
          <p:nvPr/>
        </p:nvSpPr>
        <p:spPr bwMode="auto">
          <a:xfrm>
            <a:off x="3084264" y="5445224"/>
            <a:ext cx="5524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sv-SE" sz="900" b="1" dirty="0" err="1">
                <a:solidFill>
                  <a:srgbClr val="000000"/>
                </a:solidFill>
              </a:rPr>
              <a:t>Education</a:t>
            </a:r>
            <a:endParaRPr lang="sv-SE" sz="900" dirty="0"/>
          </a:p>
        </p:txBody>
      </p:sp>
      <p:sp>
        <p:nvSpPr>
          <p:cNvPr id="10275" name="Rectangle 41"/>
          <p:cNvSpPr>
            <a:spLocks noChangeArrowheads="1"/>
          </p:cNvSpPr>
          <p:nvPr/>
        </p:nvSpPr>
        <p:spPr bwMode="auto">
          <a:xfrm>
            <a:off x="2579439" y="5301208"/>
            <a:ext cx="1592263" cy="393700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76" name="Rectangle 42"/>
          <p:cNvSpPr>
            <a:spLocks noChangeArrowheads="1"/>
          </p:cNvSpPr>
          <p:nvPr/>
        </p:nvSpPr>
        <p:spPr bwMode="auto">
          <a:xfrm>
            <a:off x="4284414" y="5301208"/>
            <a:ext cx="1593850" cy="393700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77" name="Rectangle 43"/>
          <p:cNvSpPr>
            <a:spLocks noChangeArrowheads="1"/>
          </p:cNvSpPr>
          <p:nvPr/>
        </p:nvSpPr>
        <p:spPr bwMode="auto">
          <a:xfrm>
            <a:off x="4759077" y="5445224"/>
            <a:ext cx="685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 dirty="0" err="1">
                <a:solidFill>
                  <a:srgbClr val="000000"/>
                </a:solidFill>
              </a:rPr>
              <a:t>Employment</a:t>
            </a:r>
            <a:endParaRPr lang="sv-SE" dirty="0"/>
          </a:p>
        </p:txBody>
      </p:sp>
      <p:sp>
        <p:nvSpPr>
          <p:cNvPr id="10278" name="Rectangle 44"/>
          <p:cNvSpPr>
            <a:spLocks noChangeArrowheads="1"/>
          </p:cNvSpPr>
          <p:nvPr/>
        </p:nvSpPr>
        <p:spPr bwMode="auto">
          <a:xfrm>
            <a:off x="4283968" y="5301208"/>
            <a:ext cx="1593850" cy="393700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79" name="Rectangle 45"/>
          <p:cNvSpPr>
            <a:spLocks noChangeArrowheads="1"/>
          </p:cNvSpPr>
          <p:nvPr/>
        </p:nvSpPr>
        <p:spPr bwMode="auto">
          <a:xfrm>
            <a:off x="6044952" y="5301208"/>
            <a:ext cx="1592262" cy="393700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80" name="Rectangle 47"/>
          <p:cNvSpPr>
            <a:spLocks noChangeArrowheads="1"/>
          </p:cNvSpPr>
          <p:nvPr/>
        </p:nvSpPr>
        <p:spPr bwMode="auto">
          <a:xfrm>
            <a:off x="6527552" y="5445224"/>
            <a:ext cx="628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 dirty="0" err="1">
                <a:solidFill>
                  <a:srgbClr val="000000"/>
                </a:solidFill>
              </a:rPr>
              <a:t>Occupation</a:t>
            </a:r>
            <a:endParaRPr lang="sv-SE" dirty="0"/>
          </a:p>
        </p:txBody>
      </p:sp>
      <p:sp>
        <p:nvSpPr>
          <p:cNvPr id="10281" name="Rectangle 48"/>
          <p:cNvSpPr>
            <a:spLocks noChangeArrowheads="1"/>
          </p:cNvSpPr>
          <p:nvPr/>
        </p:nvSpPr>
        <p:spPr bwMode="auto">
          <a:xfrm>
            <a:off x="6044952" y="5301208"/>
            <a:ext cx="1592262" cy="393700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82" name="Rectangle 49"/>
          <p:cNvSpPr>
            <a:spLocks noChangeArrowheads="1"/>
          </p:cNvSpPr>
          <p:nvPr/>
        </p:nvSpPr>
        <p:spPr bwMode="auto">
          <a:xfrm>
            <a:off x="4311402" y="4869160"/>
            <a:ext cx="1593850" cy="249237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83" name="Rectangle 50"/>
          <p:cNvSpPr>
            <a:spLocks noChangeArrowheads="1"/>
          </p:cNvSpPr>
          <p:nvPr/>
        </p:nvSpPr>
        <p:spPr bwMode="auto">
          <a:xfrm>
            <a:off x="4632077" y="4941168"/>
            <a:ext cx="10445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 dirty="0">
                <a:solidFill>
                  <a:srgbClr val="000000"/>
                </a:solidFill>
              </a:rPr>
              <a:t>Transferring </a:t>
            </a:r>
            <a:r>
              <a:rPr lang="sv-SE" sz="900" b="1" dirty="0" err="1">
                <a:solidFill>
                  <a:srgbClr val="000000"/>
                </a:solidFill>
              </a:rPr>
              <a:t>phase</a:t>
            </a:r>
            <a:endParaRPr lang="sv-SE" dirty="0"/>
          </a:p>
        </p:txBody>
      </p:sp>
      <p:sp>
        <p:nvSpPr>
          <p:cNvPr id="10284" name="Rectangle 51"/>
          <p:cNvSpPr>
            <a:spLocks noChangeArrowheads="1"/>
          </p:cNvSpPr>
          <p:nvPr/>
        </p:nvSpPr>
        <p:spPr bwMode="auto">
          <a:xfrm>
            <a:off x="4311402" y="4869160"/>
            <a:ext cx="1593850" cy="249237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85" name="Rectangle 52"/>
          <p:cNvSpPr>
            <a:spLocks noChangeArrowheads="1"/>
          </p:cNvSpPr>
          <p:nvPr/>
        </p:nvSpPr>
        <p:spPr bwMode="auto">
          <a:xfrm>
            <a:off x="4311402" y="4499892"/>
            <a:ext cx="1593850" cy="249238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86" name="Rectangle 53"/>
          <p:cNvSpPr>
            <a:spLocks noChangeArrowheads="1"/>
          </p:cNvSpPr>
          <p:nvPr/>
        </p:nvSpPr>
        <p:spPr bwMode="auto">
          <a:xfrm>
            <a:off x="4824164" y="4552280"/>
            <a:ext cx="5524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>
                <a:solidFill>
                  <a:srgbClr val="000000"/>
                </a:solidFill>
              </a:rPr>
              <a:t>SUPPORT</a:t>
            </a:r>
            <a:endParaRPr lang="sv-SE"/>
          </a:p>
        </p:txBody>
      </p:sp>
      <p:sp>
        <p:nvSpPr>
          <p:cNvPr id="10287" name="Rectangle 54"/>
          <p:cNvSpPr>
            <a:spLocks noChangeArrowheads="1"/>
          </p:cNvSpPr>
          <p:nvPr/>
        </p:nvSpPr>
        <p:spPr bwMode="auto">
          <a:xfrm>
            <a:off x="4311402" y="4499892"/>
            <a:ext cx="1593850" cy="249238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88" name="Rectangle 55"/>
          <p:cNvSpPr>
            <a:spLocks noChangeArrowheads="1"/>
          </p:cNvSpPr>
          <p:nvPr/>
        </p:nvSpPr>
        <p:spPr bwMode="auto">
          <a:xfrm>
            <a:off x="4311402" y="3837905"/>
            <a:ext cx="1593850" cy="393700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89" name="Rectangle 56"/>
          <p:cNvSpPr>
            <a:spLocks noChangeArrowheads="1"/>
          </p:cNvSpPr>
          <p:nvPr/>
        </p:nvSpPr>
        <p:spPr bwMode="auto">
          <a:xfrm>
            <a:off x="4492377" y="3890292"/>
            <a:ext cx="12128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>
                <a:solidFill>
                  <a:srgbClr val="000000"/>
                </a:solidFill>
              </a:rPr>
              <a:t>Placement in the open</a:t>
            </a:r>
            <a:endParaRPr lang="sv-SE"/>
          </a:p>
        </p:txBody>
      </p:sp>
      <p:sp>
        <p:nvSpPr>
          <p:cNvPr id="10290" name="Rectangle 57"/>
          <p:cNvSpPr>
            <a:spLocks noChangeArrowheads="1"/>
          </p:cNvSpPr>
          <p:nvPr/>
        </p:nvSpPr>
        <p:spPr bwMode="auto">
          <a:xfrm>
            <a:off x="4741614" y="4036342"/>
            <a:ext cx="793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>
                <a:solidFill>
                  <a:srgbClr val="000000"/>
                </a:solidFill>
              </a:rPr>
              <a:t>Labour market</a:t>
            </a:r>
            <a:endParaRPr lang="sv-SE"/>
          </a:p>
        </p:txBody>
      </p:sp>
      <p:sp>
        <p:nvSpPr>
          <p:cNvPr id="10291" name="Rectangle 58"/>
          <p:cNvSpPr>
            <a:spLocks noChangeArrowheads="1"/>
          </p:cNvSpPr>
          <p:nvPr/>
        </p:nvSpPr>
        <p:spPr bwMode="auto">
          <a:xfrm>
            <a:off x="4311402" y="3837905"/>
            <a:ext cx="1593850" cy="393700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92" name="Rectangle 59"/>
          <p:cNvSpPr>
            <a:spLocks noChangeArrowheads="1"/>
          </p:cNvSpPr>
          <p:nvPr/>
        </p:nvSpPr>
        <p:spPr bwMode="auto">
          <a:xfrm>
            <a:off x="3444627" y="3321967"/>
            <a:ext cx="1593850" cy="249238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93" name="Rectangle 60"/>
          <p:cNvSpPr>
            <a:spLocks noChangeArrowheads="1"/>
          </p:cNvSpPr>
          <p:nvPr/>
        </p:nvSpPr>
        <p:spPr bwMode="auto">
          <a:xfrm>
            <a:off x="3939927" y="3374355"/>
            <a:ext cx="6286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>
                <a:solidFill>
                  <a:srgbClr val="000000"/>
                </a:solidFill>
              </a:rPr>
              <a:t>Action plan</a:t>
            </a:r>
            <a:endParaRPr lang="sv-SE"/>
          </a:p>
        </p:txBody>
      </p:sp>
      <p:sp>
        <p:nvSpPr>
          <p:cNvPr id="10295" name="Rectangle 62"/>
          <p:cNvSpPr>
            <a:spLocks noChangeArrowheads="1"/>
          </p:cNvSpPr>
          <p:nvPr/>
        </p:nvSpPr>
        <p:spPr bwMode="auto">
          <a:xfrm>
            <a:off x="3444627" y="2659980"/>
            <a:ext cx="1593850" cy="395287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96" name="Rectangle 63"/>
          <p:cNvSpPr>
            <a:spLocks noChangeArrowheads="1"/>
          </p:cNvSpPr>
          <p:nvPr/>
        </p:nvSpPr>
        <p:spPr bwMode="auto">
          <a:xfrm>
            <a:off x="3744664" y="2798092"/>
            <a:ext cx="971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>
                <a:solidFill>
                  <a:srgbClr val="000000"/>
                </a:solidFill>
              </a:rPr>
              <a:t>A deeper analysis</a:t>
            </a:r>
            <a:endParaRPr lang="sv-SE"/>
          </a:p>
        </p:txBody>
      </p:sp>
      <p:sp>
        <p:nvSpPr>
          <p:cNvPr id="10297" name="Rectangle 65"/>
          <p:cNvSpPr>
            <a:spLocks noChangeArrowheads="1"/>
          </p:cNvSpPr>
          <p:nvPr/>
        </p:nvSpPr>
        <p:spPr bwMode="auto">
          <a:xfrm>
            <a:off x="3444627" y="2659980"/>
            <a:ext cx="1593850" cy="395287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98" name="Rectangle 66"/>
          <p:cNvSpPr>
            <a:spLocks noChangeArrowheads="1"/>
          </p:cNvSpPr>
          <p:nvPr/>
        </p:nvSpPr>
        <p:spPr bwMode="auto">
          <a:xfrm>
            <a:off x="3444627" y="2144042"/>
            <a:ext cx="1593850" cy="249238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99" name="Rectangle 67"/>
          <p:cNvSpPr>
            <a:spLocks noChangeArrowheads="1"/>
          </p:cNvSpPr>
          <p:nvPr/>
        </p:nvSpPr>
        <p:spPr bwMode="auto">
          <a:xfrm>
            <a:off x="3765302" y="2196430"/>
            <a:ext cx="939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>
                <a:solidFill>
                  <a:srgbClr val="000000"/>
                </a:solidFill>
              </a:rPr>
              <a:t>Mapping process</a:t>
            </a:r>
            <a:endParaRPr lang="sv-SE"/>
          </a:p>
        </p:txBody>
      </p:sp>
      <p:sp>
        <p:nvSpPr>
          <p:cNvPr id="10300" name="Rectangle 68"/>
          <p:cNvSpPr>
            <a:spLocks noChangeArrowheads="1"/>
          </p:cNvSpPr>
          <p:nvPr/>
        </p:nvSpPr>
        <p:spPr bwMode="auto">
          <a:xfrm>
            <a:off x="3444627" y="2144042"/>
            <a:ext cx="1593850" cy="249238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01" name="Rectangle 69"/>
          <p:cNvSpPr>
            <a:spLocks noChangeArrowheads="1"/>
          </p:cNvSpPr>
          <p:nvPr/>
        </p:nvSpPr>
        <p:spPr bwMode="auto">
          <a:xfrm>
            <a:off x="3444627" y="1628105"/>
            <a:ext cx="1593850" cy="249237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302" name="Rectangle 70"/>
          <p:cNvSpPr>
            <a:spLocks noChangeArrowheads="1"/>
          </p:cNvSpPr>
          <p:nvPr/>
        </p:nvSpPr>
        <p:spPr bwMode="auto">
          <a:xfrm>
            <a:off x="3747839" y="1680492"/>
            <a:ext cx="1028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>
                <a:solidFill>
                  <a:srgbClr val="000000"/>
                </a:solidFill>
              </a:rPr>
              <a:t>Three part meeting</a:t>
            </a:r>
            <a:endParaRPr lang="sv-SE"/>
          </a:p>
        </p:txBody>
      </p:sp>
      <p:sp>
        <p:nvSpPr>
          <p:cNvPr id="10303" name="Rectangle 71"/>
          <p:cNvSpPr>
            <a:spLocks noChangeArrowheads="1"/>
          </p:cNvSpPr>
          <p:nvPr/>
        </p:nvSpPr>
        <p:spPr bwMode="auto">
          <a:xfrm>
            <a:off x="3444627" y="1628105"/>
            <a:ext cx="1593850" cy="249237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04" name="Rectangle 72"/>
          <p:cNvSpPr>
            <a:spLocks noChangeArrowheads="1"/>
          </p:cNvSpPr>
          <p:nvPr/>
        </p:nvSpPr>
        <p:spPr bwMode="auto">
          <a:xfrm>
            <a:off x="3444627" y="1112167"/>
            <a:ext cx="1593850" cy="249238"/>
          </a:xfrm>
          <a:prstGeom prst="rect">
            <a:avLst/>
          </a:prstGeom>
          <a:solidFill>
            <a:srgbClr val="25B8CA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305" name="Rectangle 73"/>
          <p:cNvSpPr>
            <a:spLocks noChangeArrowheads="1"/>
          </p:cNvSpPr>
          <p:nvPr/>
        </p:nvSpPr>
        <p:spPr bwMode="auto">
          <a:xfrm>
            <a:off x="3789114" y="1164555"/>
            <a:ext cx="889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900" b="1">
                <a:solidFill>
                  <a:srgbClr val="000000"/>
                </a:solidFill>
              </a:rPr>
              <a:t>The first contact</a:t>
            </a:r>
            <a:endParaRPr lang="sv-SE"/>
          </a:p>
        </p:txBody>
      </p:sp>
      <p:sp>
        <p:nvSpPr>
          <p:cNvPr id="10306" name="Rectangle 74"/>
          <p:cNvSpPr>
            <a:spLocks noChangeArrowheads="1"/>
          </p:cNvSpPr>
          <p:nvPr/>
        </p:nvSpPr>
        <p:spPr bwMode="auto">
          <a:xfrm>
            <a:off x="3444627" y="1112167"/>
            <a:ext cx="1593850" cy="249238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76" name="Bildobjekt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86" y="5805264"/>
            <a:ext cx="2686794" cy="895598"/>
          </a:xfrm>
          <a:prstGeom prst="rect">
            <a:avLst/>
          </a:prstGeom>
        </p:spPr>
      </p:pic>
      <p:cxnSp>
        <p:nvCxnSpPr>
          <p:cNvPr id="77" name="Rak 76"/>
          <p:cNvCxnSpPr/>
          <p:nvPr/>
        </p:nvCxnSpPr>
        <p:spPr>
          <a:xfrm>
            <a:off x="179512" y="6597352"/>
            <a:ext cx="6266974" cy="0"/>
          </a:xfrm>
          <a:prstGeom prst="line">
            <a:avLst/>
          </a:prstGeom>
          <a:ln w="76200">
            <a:solidFill>
              <a:srgbClr val="25B8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"/>
          <p:cNvGrpSpPr>
            <a:grpSpLocks/>
          </p:cNvGrpSpPr>
          <p:nvPr/>
        </p:nvGrpSpPr>
        <p:grpSpPr bwMode="auto">
          <a:xfrm rot="10800000">
            <a:off x="179512" y="188282"/>
            <a:ext cx="1008062" cy="1152525"/>
            <a:chOff x="106979775" y="105624150"/>
            <a:chExt cx="1008000" cy="1152000"/>
          </a:xfrm>
        </p:grpSpPr>
        <p:sp>
          <p:nvSpPr>
            <p:cNvPr id="79" name="Rectangle 8"/>
            <p:cNvSpPr>
              <a:spLocks noChangeArrowheads="1" noChangeShapeType="1"/>
            </p:cNvSpPr>
            <p:nvPr/>
          </p:nvSpPr>
          <p:spPr bwMode="auto">
            <a:xfrm>
              <a:off x="107267775" y="105984150"/>
              <a:ext cx="551632" cy="603035"/>
            </a:xfrm>
            <a:prstGeom prst="rect">
              <a:avLst/>
            </a:prstGeom>
            <a:solidFill>
              <a:srgbClr val="25B8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0" name="Rectangle 9"/>
            <p:cNvSpPr>
              <a:spLocks noChangeArrowheads="1" noChangeShapeType="1"/>
            </p:cNvSpPr>
            <p:nvPr/>
          </p:nvSpPr>
          <p:spPr bwMode="auto">
            <a:xfrm>
              <a:off x="107267775" y="105624150"/>
              <a:ext cx="439735" cy="425962"/>
            </a:xfrm>
            <a:prstGeom prst="rect">
              <a:avLst/>
            </a:prstGeom>
            <a:solidFill>
              <a:srgbClr val="E960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1" name="Rectangle 10"/>
            <p:cNvSpPr>
              <a:spLocks noChangeArrowheads="1" noChangeShapeType="1"/>
            </p:cNvSpPr>
            <p:nvPr/>
          </p:nvSpPr>
          <p:spPr bwMode="auto">
            <a:xfrm>
              <a:off x="106979775" y="105999596"/>
              <a:ext cx="370256" cy="369876"/>
            </a:xfrm>
            <a:prstGeom prst="rect">
              <a:avLst/>
            </a:prstGeom>
            <a:solidFill>
              <a:srgbClr val="DB02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2" name="Rectangle 11"/>
            <p:cNvSpPr>
              <a:spLocks noChangeArrowheads="1" noChangeShapeType="1"/>
            </p:cNvSpPr>
            <p:nvPr/>
          </p:nvSpPr>
          <p:spPr bwMode="auto">
            <a:xfrm>
              <a:off x="107627775" y="106416150"/>
              <a:ext cx="360000" cy="360000"/>
            </a:xfrm>
            <a:prstGeom prst="rect">
              <a:avLst/>
            </a:prstGeom>
            <a:solidFill>
              <a:srgbClr val="B1C9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258962669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Lasse_trans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Lasse_transit</Template>
  <TotalTime>754</TotalTime>
  <Words>1131</Words>
  <Application>Microsoft Office PowerPoint</Application>
  <PresentationFormat>Předvádění na obrazovce (4:3)</PresentationFormat>
  <Paragraphs>197</Paragraphs>
  <Slides>27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</vt:lpstr>
      <vt:lpstr>Garamond</vt:lpstr>
      <vt:lpstr>Times New Roman</vt:lpstr>
      <vt:lpstr>Verdana</vt:lpstr>
      <vt:lpstr>Wingdings</vt:lpstr>
      <vt:lpstr>Lasse_transit</vt:lpstr>
      <vt:lpstr>Photo Editor-foto</vt:lpstr>
      <vt:lpstr>Prezentace aplikace PowerPoint</vt:lpstr>
      <vt:lpstr>The Actíva Foundation</vt:lpstr>
      <vt:lpstr>Activa in Örebro county</vt:lpstr>
      <vt:lpstr>Three areas</vt:lpstr>
      <vt:lpstr>Actíva staff</vt:lpstr>
      <vt:lpstr>Activa´s main mission</vt:lpstr>
      <vt:lpstr> </vt:lpstr>
      <vt:lpstr>Prezentace aplikace PowerPoint</vt:lpstr>
      <vt:lpstr>The Actíva Model</vt:lpstr>
      <vt:lpstr>Actívas Preparatory Units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Åsa Engström</dc:creator>
  <cp:lastModifiedBy>Markéta Matoušková</cp:lastModifiedBy>
  <cp:revision>23</cp:revision>
  <dcterms:created xsi:type="dcterms:W3CDTF">2013-03-22T09:31:02Z</dcterms:created>
  <dcterms:modified xsi:type="dcterms:W3CDTF">2020-10-01T10:55:05Z</dcterms:modified>
</cp:coreProperties>
</file>